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5"/>
  </p:notesMasterIdLst>
  <p:handoutMasterIdLst>
    <p:handoutMasterId r:id="rId16"/>
  </p:handoutMasterIdLst>
  <p:sldIdLst>
    <p:sldId id="309" r:id="rId2"/>
    <p:sldId id="416" r:id="rId3"/>
    <p:sldId id="429" r:id="rId4"/>
    <p:sldId id="364" r:id="rId5"/>
    <p:sldId id="419" r:id="rId6"/>
    <p:sldId id="407" r:id="rId7"/>
    <p:sldId id="408" r:id="rId8"/>
    <p:sldId id="410" r:id="rId9"/>
    <p:sldId id="409" r:id="rId10"/>
    <p:sldId id="412" r:id="rId11"/>
    <p:sldId id="343" r:id="rId12"/>
    <p:sldId id="413" r:id="rId13"/>
    <p:sldId id="34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D783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autoAdjust="0"/>
    <p:restoredTop sz="71367" autoAdjust="0"/>
  </p:normalViewPr>
  <p:slideViewPr>
    <p:cSldViewPr>
      <p:cViewPr>
        <p:scale>
          <a:sx n="100" d="100"/>
          <a:sy n="100" d="100"/>
        </p:scale>
        <p:origin x="-1944"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B3A53D6-D36A-499A-83B3-A56E4673FFB7}" type="datetimeFigureOut">
              <a:rPr lang="en-US" smtClean="0"/>
              <a:t>8/15/2012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3DACE6-6F97-4F73-857B-3B24634A74FE}" type="slidenum">
              <a:rPr lang="en-US" smtClean="0"/>
              <a:t>‹#›</a:t>
            </a:fld>
            <a:endParaRPr lang="en-US"/>
          </a:p>
        </p:txBody>
      </p:sp>
    </p:spTree>
    <p:extLst>
      <p:ext uri="{BB962C8B-B14F-4D97-AF65-F5344CB8AC3E}">
        <p14:creationId xmlns:p14="http://schemas.microsoft.com/office/powerpoint/2010/main" val="12139931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731BE784-0FBA-48C4-8727-E48EB7E4C72F}" type="datetimeFigureOut">
              <a:rPr lang="en-US"/>
              <a:pPr/>
              <a:t>8/15/2012</a:t>
            </a:fld>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9CFB61D-5B61-445D-B885-C5A4D610BBA8}" type="slidenum">
              <a:rPr lang="en-US"/>
              <a:pPr/>
              <a:t>‹#›</a:t>
            </a:fld>
            <a:endParaRPr lang="en-US"/>
          </a:p>
        </p:txBody>
      </p:sp>
    </p:spTree>
    <p:extLst>
      <p:ext uri="{BB962C8B-B14F-4D97-AF65-F5344CB8AC3E}">
        <p14:creationId xmlns:p14="http://schemas.microsoft.com/office/powerpoint/2010/main" val="701015024"/>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smtClean="0"/>
              <a:t>PET imaging for proton therapy verification.</a:t>
            </a:r>
          </a:p>
          <a:p>
            <a:r>
              <a:rPr lang="en-US" dirty="0" smtClean="0"/>
              <a:t>Please interrupt me anytime</a:t>
            </a:r>
            <a:r>
              <a:rPr lang="en-US" baseline="0" dirty="0" smtClean="0"/>
              <a:t> for questions.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Limitations</a:t>
            </a:r>
            <a:r>
              <a:rPr lang="en-US" baseline="0" dirty="0" smtClean="0"/>
              <a:t> of treatment verification.</a:t>
            </a:r>
          </a:p>
          <a:p>
            <a:r>
              <a:rPr lang="en-US" dirty="0" smtClean="0"/>
              <a:t>Currently, treatment verification</a:t>
            </a:r>
            <a:r>
              <a:rPr lang="en-US" baseline="0" dirty="0" smtClean="0"/>
              <a:t> is done by PET imaging the patient immediately after proton treatment and compare the measured PET with Monte Carlo simulated PET. Compared to Monte Carlo dose simulation, Monte Carlo PET simulation is even more sensitive to the elemental composition of irradiated tissue. </a:t>
            </a:r>
          </a:p>
          <a:p>
            <a:r>
              <a:rPr lang="en-US" baseline="0" dirty="0" smtClean="0"/>
              <a:t>This MC PET simulation is done using a tabulated elemental composition for a given HU and a generic biological washout model. However, you observe quite a lot of difference in the eye. Two possible reasons for this discrepancy is first the eye has much higher oxygen concentration compared to other soft tissue of a similar HU. When oxygen is proton activated, the majority is converted into O15 which decays with 5 min half life. For a short 5 min scan, a tissue with a high oxygen concentration turns out to be hot, however MC PET simulation which did not use the correct elemental composition does not show the hot spot in the eye.</a:t>
            </a:r>
          </a:p>
          <a:p>
            <a:r>
              <a:rPr lang="en-US" baseline="0" dirty="0" smtClean="0"/>
              <a:t>Second, MC simulation was done using a generic biological diffusion model for all soft tissues. However, the eye tissue is enclosed and does not communicate easily with surrounding tissue. Therefore the activation in the eye did not diffuse but Monte Carlo simulation was done with activity diffusion from the eye.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Even the proton range verification has a limitation as you can see from this graph.</a:t>
            </a:r>
          </a:p>
          <a:p>
            <a:r>
              <a:rPr lang="en-US" baseline="0" dirty="0" smtClean="0"/>
              <a:t>While the dose is high up to the very end of the proton range, the corresponding activity falls off too quickly even before reaching the end.</a:t>
            </a:r>
          </a:p>
          <a:p>
            <a:r>
              <a:rPr lang="en-US" baseline="0" dirty="0" smtClean="0"/>
              <a:t>If we add biological diffusion, it will be even more difficult to estimate the proton range from tissue activation.</a:t>
            </a:r>
          </a:p>
          <a:p>
            <a:r>
              <a:rPr lang="en-US" baseline="0" dirty="0" smtClean="0"/>
              <a:t> </a:t>
            </a:r>
          </a:p>
          <a:p>
            <a:r>
              <a:rPr lang="en-US" baseline="0" dirty="0" smtClean="0"/>
              <a:t>All these tissue activations decay quite quickly, so we need a in-room or even in-beam PET scanner which can be quite expensive for most proton centers.</a:t>
            </a:r>
          </a:p>
          <a:p>
            <a:endParaRPr lang="en-US" baseline="0" dirty="0" smtClean="0"/>
          </a:p>
        </p:txBody>
      </p:sp>
      <p:sp>
        <p:nvSpPr>
          <p:cNvPr id="4" name="Slide Number Placeholder 3"/>
          <p:cNvSpPr>
            <a:spLocks noGrp="1"/>
          </p:cNvSpPr>
          <p:nvPr>
            <p:ph type="sldNum" sz="quarter" idx="10"/>
          </p:nvPr>
        </p:nvSpPr>
        <p:spPr/>
        <p:txBody>
          <a:bodyPr/>
          <a:lstStyle/>
          <a:p>
            <a:fld id="{F9CFB61D-5B61-445D-B885-C5A4D610BBA8}" type="slidenum">
              <a:rPr lang="en-US" smtClean="0"/>
              <a:pPr/>
              <a:t>3</a:t>
            </a:fld>
            <a:endParaRPr lang="en-US"/>
          </a:p>
        </p:txBody>
      </p:sp>
    </p:spTree>
    <p:extLst>
      <p:ext uri="{BB962C8B-B14F-4D97-AF65-F5344CB8AC3E}">
        <p14:creationId xmlns:p14="http://schemas.microsoft.com/office/powerpoint/2010/main" val="2037006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dirty="0" smtClean="0"/>
              <a:t>The first motivation of my research is improving</a:t>
            </a:r>
            <a:r>
              <a:rPr lang="en-US" baseline="0" dirty="0" smtClean="0"/>
              <a:t> the current way of dose and range calculation as well as verification by providing tissue elemental composition.</a:t>
            </a:r>
          </a:p>
          <a:p>
            <a:r>
              <a:rPr lang="en-US" baseline="0" dirty="0" smtClean="0"/>
              <a:t>The second motivation is on verifying the proton range with implantable dosimeters.</a:t>
            </a:r>
          </a:p>
          <a:p>
            <a:r>
              <a:rPr lang="en-US" baseline="0" dirty="0" smtClean="0"/>
              <a:t>I was looking for some elements that are proton activated very strongly at very low proton energy and decay slowly so that we can observe the activation of these dosimeters as the sign of the proton distal end. By using these implantable dosimeters for proton range verification, we do not have to worry about first, biological diffusion, not activating at the very end of the proton range, also spending big bucks for in-room PET scanner.</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activated O-16’s decay curve can be measured using a PET as shown as raw PET decay curve here.</a:t>
            </a:r>
          </a:p>
          <a:p>
            <a:r>
              <a:rPr lang="en-US" baseline="0" dirty="0" smtClean="0"/>
              <a:t>Using the least squares method, this decay curve can be separated into three simple exponential decay curves of O-15, N13, and C-11.</a:t>
            </a:r>
          </a:p>
          <a:p>
            <a:r>
              <a:rPr lang="en-US" baseline="0" dirty="0" smtClean="0"/>
              <a:t>From this separation, we determine the magnitude of alpha, beta, and gamma. This alpha, beta, and gamma will change with depth since proton energy changes with depth.</a:t>
            </a:r>
            <a:endParaRPr lang="en-US" dirty="0"/>
          </a:p>
        </p:txBody>
      </p:sp>
      <p:sp>
        <p:nvSpPr>
          <p:cNvPr id="4" name="Slide Number Placeholder 3"/>
          <p:cNvSpPr>
            <a:spLocks noGrp="1"/>
          </p:cNvSpPr>
          <p:nvPr>
            <p:ph type="sldNum" sz="quarter" idx="10"/>
          </p:nvPr>
        </p:nvSpPr>
        <p:spPr/>
        <p:txBody>
          <a:bodyPr/>
          <a:lstStyle/>
          <a:p>
            <a:fld id="{F9CFB61D-5B61-445D-B885-C5A4D610BBA8}" type="slidenum">
              <a:rPr lang="en-US" smtClean="0"/>
              <a:pPr/>
              <a:t>5</a:t>
            </a:fld>
            <a:endParaRPr lang="en-US"/>
          </a:p>
        </p:txBody>
      </p:sp>
    </p:spTree>
    <p:extLst>
      <p:ext uri="{BB962C8B-B14F-4D97-AF65-F5344CB8AC3E}">
        <p14:creationId xmlns:p14="http://schemas.microsoft.com/office/powerpoint/2010/main" val="3167015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pPr>
              <a:defRPr/>
            </a:pPr>
            <a:fld id="{37D8BD88-D02E-4404-A73B-21E731B8AAB1}" type="datetime1">
              <a:rPr lang="en-US" smtClean="0"/>
              <a:t>8/15/2012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pPr>
              <a:defRPr/>
            </a:pPr>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pPr>
              <a:defRPr/>
            </a:pPr>
            <a:fld id="{B704CF33-3A81-43D6-AEF2-001A3B598F2B}"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6F19F59-CA9B-4370-B404-BC8331133267}" type="datetime1">
              <a:rPr lang="en-US" smtClean="0"/>
              <a:t>8/15/2012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BD7CA0-BD10-4217-BF4F-692244DB661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2FDE50D-D11B-442C-8ED5-9C918DC75ACF}" type="datetime1">
              <a:rPr lang="en-US" smtClean="0"/>
              <a:t>8/15/2012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CD7484-9156-4F1E-B869-50DEF9DB511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80C4DCE-92FF-4FFA-8B87-2B3DD7AAD506}" type="datetime1">
              <a:rPr lang="en-US" smtClean="0"/>
              <a:t>8/15/2012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41B4096-6B9E-493F-B0FC-BDEF04024BC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70DB2C9F-D50D-451B-8DF2-8F93AAF8AC07}" type="datetime1">
              <a:rPr lang="en-US" smtClean="0"/>
              <a:t>8/15/2012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54ECA0-77E5-487C-8BDF-240FA396B1FB}"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0F6C1351-5634-4ED9-9697-C49F9DDC5280}" type="datetime1">
              <a:rPr lang="en-US" smtClean="0"/>
              <a:t>8/15/2012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6FEF4C4-41CB-4109-8350-EACFB7F728A8}"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pPr>
              <a:defRPr/>
            </a:pPr>
            <a:fld id="{BBCCC104-AD0A-4633-9B44-29FA437C5242}" type="datetime1">
              <a:rPr lang="en-US" smtClean="0"/>
              <a:t>8/15/2012</a:t>
            </a:fld>
            <a:endParaRPr lang="en-US"/>
          </a:p>
        </p:txBody>
      </p:sp>
      <p:sp>
        <p:nvSpPr>
          <p:cNvPr id="27" name="Slide Number Placeholder 26"/>
          <p:cNvSpPr>
            <a:spLocks noGrp="1"/>
          </p:cNvSpPr>
          <p:nvPr>
            <p:ph type="sldNum" sz="quarter" idx="11"/>
          </p:nvPr>
        </p:nvSpPr>
        <p:spPr/>
        <p:txBody>
          <a:bodyPr rtlCol="0"/>
          <a:lstStyle/>
          <a:p>
            <a:pPr>
              <a:defRPr/>
            </a:pPr>
            <a:fld id="{19747807-43FC-4D0E-9D08-E1B822C32C53}" type="slidenum">
              <a:rPr lang="en-US" smtClean="0"/>
              <a:pPr>
                <a:defRPr/>
              </a:pPr>
              <a:t>‹#›</a:t>
            </a:fld>
            <a:endParaRPr lang="en-US"/>
          </a:p>
        </p:txBody>
      </p:sp>
      <p:sp>
        <p:nvSpPr>
          <p:cNvPr id="28" name="Footer Placeholder 2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pPr>
              <a:defRPr/>
            </a:pPr>
            <a:fld id="{C347D22A-1891-4242-B0B8-96A9B19E5654}" type="datetime1">
              <a:rPr lang="en-US" smtClean="0"/>
              <a:t>8/15/2012</a:t>
            </a:fld>
            <a:endParaRPr lang="en-US"/>
          </a:p>
        </p:txBody>
      </p:sp>
      <p:sp>
        <p:nvSpPr>
          <p:cNvPr id="4" name="Footer Placeholder 3"/>
          <p:cNvSpPr>
            <a:spLocks noGrp="1"/>
          </p:cNvSpPr>
          <p:nvPr>
            <p:ph type="ftr" sz="quarter" idx="11"/>
          </p:nvPr>
        </p:nvSpPr>
        <p:spPr>
          <a:xfrm>
            <a:off x="5257800" y="612648"/>
            <a:ext cx="1325880" cy="457200"/>
          </a:xfrm>
        </p:spPr>
        <p:txBody>
          <a:bodyPr/>
          <a:lstStyle/>
          <a:p>
            <a:pPr>
              <a:defRPr/>
            </a:pPr>
            <a:endParaRPr lang="en-US"/>
          </a:p>
        </p:txBody>
      </p:sp>
      <p:sp>
        <p:nvSpPr>
          <p:cNvPr id="5" name="Slide Number Placeholder 4"/>
          <p:cNvSpPr>
            <a:spLocks noGrp="1"/>
          </p:cNvSpPr>
          <p:nvPr>
            <p:ph type="sldNum" sz="quarter" idx="12"/>
          </p:nvPr>
        </p:nvSpPr>
        <p:spPr>
          <a:xfrm>
            <a:off x="8174736" y="2272"/>
            <a:ext cx="762000" cy="365760"/>
          </a:xfrm>
        </p:spPr>
        <p:txBody>
          <a:bodyPr/>
          <a:lstStyle/>
          <a:p>
            <a:pPr>
              <a:defRPr/>
            </a:pPr>
            <a:fld id="{88402095-4B20-4E91-AB92-E78EE5EFF46E}"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272E772-9E40-4FD2-BF5E-0322D63F1058}" type="datetime1">
              <a:rPr lang="en-US" smtClean="0"/>
              <a:t>8/15/2012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851BE0B-CD69-4BEF-A39E-99F5B559F1C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C5143C9E-FBC8-4C76-9253-C807601EC35E}" type="datetime1">
              <a:rPr lang="en-US" smtClean="0"/>
              <a:t>8/15/2012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9A7B05-009E-4F5F-82FF-8E794D9012B4}"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fld id="{AA5F6855-1271-4807-8419-2E23C4264A43}" type="datetime1">
              <a:rPr lang="en-US" smtClean="0"/>
              <a:t>8/15/2012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BD293EE-B84B-421A-A4AC-1F968A0DC373}"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defRPr/>
            </a:pPr>
            <a:fld id="{678F38A1-F33C-44AA-B45E-EB6BFFE73E96}" type="datetime1">
              <a:rPr lang="en-US" smtClean="0"/>
              <a:t>8/15/2012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defRPr/>
            </a:pPr>
            <a:fld id="{7C2CEAE6-5819-45D3-9814-7A33EC9DC97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23.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1828800"/>
          </a:xfrm>
        </p:spPr>
        <p:txBody>
          <a:bodyPr>
            <a:normAutofit fontScale="90000"/>
          </a:bodyPr>
          <a:lstStyle/>
          <a:p>
            <a:pPr algn="ctr"/>
            <a:r>
              <a:rPr lang="en-US" sz="3600" b="1" dirty="0" smtClean="0">
                <a:latin typeface="Calibri" pitchFamily="34" charset="0"/>
                <a:cs typeface="Calibri" pitchFamily="34" charset="0"/>
              </a:rPr>
              <a:t>Obtaining Elemental Tissue Composition </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of Proton Therapy Patients using PET </a:t>
            </a:r>
            <a:br>
              <a:rPr lang="en-US" sz="3600" b="1" dirty="0" smtClean="0">
                <a:latin typeface="Calibri" pitchFamily="34" charset="0"/>
                <a:cs typeface="Calibri" pitchFamily="34" charset="0"/>
              </a:rPr>
            </a:br>
            <a:r>
              <a:rPr lang="en-US" sz="3600" b="1" dirty="0" smtClean="0">
                <a:latin typeface="Calibri" pitchFamily="34" charset="0"/>
                <a:cs typeface="Calibri" pitchFamily="34" charset="0"/>
              </a:rPr>
              <a:t>: A Pilot Study</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t>
            </a:r>
            <a:r>
              <a:rPr lang="en-US" sz="2000" dirty="0" smtClean="0">
                <a:latin typeface="Calibri" pitchFamily="34" charset="0"/>
                <a:cs typeface="Calibri" pitchFamily="34" charset="0"/>
              </a:rPr>
              <a:t>AAPM 2012,  Charlotte, NC</a:t>
            </a:r>
            <a:endParaRPr lang="en-US" sz="2000" dirty="0">
              <a:latin typeface="Calibri" pitchFamily="34" charset="0"/>
              <a:cs typeface="Calibri" pitchFamily="34" charset="0"/>
            </a:endParaRPr>
          </a:p>
        </p:txBody>
      </p:sp>
      <p:sp>
        <p:nvSpPr>
          <p:cNvPr id="13314" name="Subtitle 2"/>
          <p:cNvSpPr>
            <a:spLocks noGrp="1"/>
          </p:cNvSpPr>
          <p:nvPr>
            <p:ph type="subTitle" idx="1"/>
          </p:nvPr>
        </p:nvSpPr>
        <p:spPr>
          <a:xfrm>
            <a:off x="533400" y="4343400"/>
            <a:ext cx="7854950" cy="1752600"/>
          </a:xfrm>
        </p:spPr>
        <p:txBody>
          <a:bodyPr>
            <a:normAutofit/>
          </a:bodyPr>
          <a:lstStyle/>
          <a:p>
            <a:pPr algn="r">
              <a:lnSpc>
                <a:spcPct val="90000"/>
              </a:lnSpc>
            </a:pPr>
            <a:r>
              <a:rPr lang="en-US" dirty="0" err="1">
                <a:latin typeface="Calibri" pitchFamily="34" charset="0"/>
                <a:cs typeface="Calibri" pitchFamily="34" charset="0"/>
              </a:rPr>
              <a:t>Jongmin</a:t>
            </a:r>
            <a:r>
              <a:rPr lang="en-US" dirty="0">
                <a:latin typeface="Calibri" pitchFamily="34" charset="0"/>
                <a:cs typeface="Calibri" pitchFamily="34" charset="0"/>
              </a:rPr>
              <a:t> Cho, Geoffrey </a:t>
            </a:r>
            <a:r>
              <a:rPr lang="en-US" dirty="0" err="1">
                <a:latin typeface="Calibri" pitchFamily="34" charset="0"/>
                <a:cs typeface="Calibri" pitchFamily="34" charset="0"/>
              </a:rPr>
              <a:t>Ibbott</a:t>
            </a:r>
            <a:r>
              <a:rPr lang="en-US" dirty="0">
                <a:latin typeface="Calibri" pitchFamily="34" charset="0"/>
                <a:cs typeface="Calibri" pitchFamily="34" charset="0"/>
              </a:rPr>
              <a:t>, </a:t>
            </a:r>
            <a:r>
              <a:rPr lang="en-US" dirty="0" err="1">
                <a:latin typeface="Calibri" pitchFamily="34" charset="0"/>
                <a:cs typeface="Calibri" pitchFamily="34" charset="0"/>
              </a:rPr>
              <a:t>Michale</a:t>
            </a:r>
            <a:r>
              <a:rPr lang="en-US" dirty="0">
                <a:latin typeface="Calibri" pitchFamily="34" charset="0"/>
                <a:cs typeface="Calibri" pitchFamily="34" charset="0"/>
              </a:rPr>
              <a:t> </a:t>
            </a:r>
            <a:r>
              <a:rPr lang="en-US" dirty="0" err="1">
                <a:latin typeface="Calibri" pitchFamily="34" charset="0"/>
                <a:cs typeface="Calibri" pitchFamily="34" charset="0"/>
              </a:rPr>
              <a:t>Gillin</a:t>
            </a:r>
            <a:r>
              <a:rPr lang="en-US" dirty="0">
                <a:latin typeface="Calibri" pitchFamily="34" charset="0"/>
                <a:cs typeface="Calibri" pitchFamily="34" charset="0"/>
              </a:rPr>
              <a:t>, Carlos Gonzalez-</a:t>
            </a:r>
            <a:r>
              <a:rPr lang="en-US" dirty="0" err="1">
                <a:latin typeface="Calibri" pitchFamily="34" charset="0"/>
                <a:cs typeface="Calibri" pitchFamily="34" charset="0"/>
              </a:rPr>
              <a:t>Lepera</a:t>
            </a:r>
            <a:r>
              <a:rPr lang="en-US" dirty="0">
                <a:latin typeface="Calibri" pitchFamily="34" charset="0"/>
                <a:cs typeface="Calibri" pitchFamily="34" charset="0"/>
              </a:rPr>
              <a:t>  and Osama </a:t>
            </a:r>
            <a:r>
              <a:rPr lang="en-US" dirty="0" err="1">
                <a:latin typeface="Calibri" pitchFamily="34" charset="0"/>
                <a:cs typeface="Calibri" pitchFamily="34" charset="0"/>
              </a:rPr>
              <a:t>Mawlawi</a:t>
            </a:r>
            <a:endParaRPr lang="en-US" dirty="0">
              <a:latin typeface="Calibri" pitchFamily="34" charset="0"/>
              <a:cs typeface="Calibri" pitchFamily="34" charset="0"/>
            </a:endParaRPr>
          </a:p>
          <a:p>
            <a:pPr marR="0" algn="ctr" eaLnBrk="1" hangingPunct="1">
              <a:lnSpc>
                <a:spcPct val="90000"/>
              </a:lnSpc>
            </a:pPr>
            <a:endParaRPr lang="en-US" dirty="0">
              <a:latin typeface="Calibri" pitchFamily="34" charset="0"/>
              <a:cs typeface="Calibri" pitchFamily="34" charset="0"/>
            </a:endParaRPr>
          </a:p>
          <a:p>
            <a:pPr algn="r">
              <a:lnSpc>
                <a:spcPct val="90000"/>
              </a:lnSpc>
            </a:pPr>
            <a:r>
              <a:rPr lang="en-US" dirty="0">
                <a:latin typeface="Calibri" pitchFamily="34" charset="0"/>
                <a:cs typeface="Calibri" pitchFamily="34" charset="0"/>
              </a:rPr>
              <a:t>UT MD Anderson Cancer Center</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5235575"/>
            <a:ext cx="3160713"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668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Result</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302161"/>
            <a:ext cx="1905000" cy="214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179" y="4311686"/>
            <a:ext cx="1905821" cy="2150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914400"/>
            <a:ext cx="264795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817205" y="11709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900000" flipH="1">
            <a:off x="565765" y="1170900"/>
            <a:ext cx="152400" cy="63817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893405" y="1570950"/>
            <a:ext cx="304800" cy="3048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893405" y="2085300"/>
            <a:ext cx="304800" cy="3048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172125" y="6464336"/>
            <a:ext cx="1809150" cy="369332"/>
          </a:xfrm>
          <a:prstGeom prst="rect">
            <a:avLst/>
          </a:prstGeom>
          <a:noFill/>
        </p:spPr>
        <p:txBody>
          <a:bodyPr wrap="none" rtlCol="0">
            <a:spAutoFit/>
          </a:bodyPr>
          <a:lstStyle/>
          <a:p>
            <a:r>
              <a:rPr lang="en-US" dirty="0" smtClean="0"/>
              <a:t>5 min PET scan</a:t>
            </a:r>
            <a:endParaRPr lang="en-US" dirty="0"/>
          </a:p>
        </p:txBody>
      </p:sp>
      <p:sp>
        <p:nvSpPr>
          <p:cNvPr id="16" name="TextBox 15"/>
          <p:cNvSpPr txBox="1"/>
          <p:nvPr/>
        </p:nvSpPr>
        <p:spPr>
          <a:xfrm>
            <a:off x="7238179" y="6464336"/>
            <a:ext cx="1937390" cy="369332"/>
          </a:xfrm>
          <a:prstGeom prst="rect">
            <a:avLst/>
          </a:prstGeom>
          <a:noFill/>
        </p:spPr>
        <p:txBody>
          <a:bodyPr wrap="none" rtlCol="0">
            <a:spAutoFit/>
          </a:bodyPr>
          <a:lstStyle/>
          <a:p>
            <a:r>
              <a:rPr lang="en-US" dirty="0" smtClean="0"/>
              <a:t>30 min PET scan</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546683945"/>
              </p:ext>
            </p:extLst>
          </p:nvPr>
        </p:nvGraphicFramePr>
        <p:xfrm>
          <a:off x="3092842" y="990600"/>
          <a:ext cx="5822557" cy="2599457"/>
        </p:xfrm>
        <a:graphic>
          <a:graphicData uri="http://schemas.openxmlformats.org/drawingml/2006/table">
            <a:tbl>
              <a:tblPr>
                <a:tableStyleId>{5C22544A-7EE6-4342-B048-85BDC9FD1C3A}</a:tableStyleId>
              </a:tblPr>
              <a:tblGrid>
                <a:gridCol w="1479157"/>
                <a:gridCol w="609600"/>
                <a:gridCol w="838200"/>
                <a:gridCol w="762000"/>
                <a:gridCol w="838200"/>
                <a:gridCol w="1295400"/>
              </a:tblGrid>
              <a:tr h="311243">
                <a:tc>
                  <a:txBody>
                    <a:bodyPr/>
                    <a:lstStyle/>
                    <a:p>
                      <a:pPr algn="l" fontAlgn="b"/>
                      <a:endParaRPr lang="en-US" sz="1600" b="1" i="0" u="none" strike="noStrike" dirty="0">
                        <a:solidFill>
                          <a:srgbClr val="000000"/>
                        </a:solidFill>
                        <a:effectLst/>
                        <a:latin typeface="Calibri" pitchFamily="34" charset="0"/>
                        <a:cs typeface="Calibri" pitchFamily="34" charset="0"/>
                      </a:endParaRPr>
                    </a:p>
                  </a:txBody>
                  <a:tcPr marL="9525" marR="9525" marT="9525" marB="0" anchor="b"/>
                </a:tc>
                <a:tc gridSpan="2">
                  <a:txBody>
                    <a:bodyPr/>
                    <a:lstStyle/>
                    <a:p>
                      <a:pPr algn="l" fontAlgn="b"/>
                      <a:r>
                        <a:rPr lang="en-US" sz="1600" b="1" u="none" strike="noStrike" dirty="0">
                          <a:effectLst/>
                          <a:latin typeface="Calibri" pitchFamily="34" charset="0"/>
                          <a:cs typeface="Calibri" pitchFamily="34" charset="0"/>
                        </a:rPr>
                        <a:t>Estimation (%)</a:t>
                      </a:r>
                      <a:endParaRPr lang="en-US" sz="1600" b="1" i="0" u="none" strike="noStrike" dirty="0">
                        <a:solidFill>
                          <a:srgbClr val="000000"/>
                        </a:solidFill>
                        <a:effectLst/>
                        <a:latin typeface="Calibri" pitchFamily="34" charset="0"/>
                        <a:cs typeface="Calibri" pitchFamily="34" charset="0"/>
                      </a:endParaRPr>
                    </a:p>
                  </a:txBody>
                  <a:tcPr marL="9525" marR="9525" marT="9525" marB="0" anchor="b"/>
                </a:tc>
                <a:tc hMerge="1">
                  <a:txBody>
                    <a:bodyPr/>
                    <a:lstStyle/>
                    <a:p>
                      <a:endParaRPr lang="en-US"/>
                    </a:p>
                  </a:txBody>
                  <a:tcPr/>
                </a:tc>
                <a:tc gridSpan="2">
                  <a:txBody>
                    <a:bodyPr/>
                    <a:lstStyle/>
                    <a:p>
                      <a:pPr algn="l" fontAlgn="b"/>
                      <a:r>
                        <a:rPr lang="en-US" sz="1600" b="1" u="none" strike="noStrike" dirty="0">
                          <a:effectLst/>
                          <a:latin typeface="Calibri" pitchFamily="34" charset="0"/>
                          <a:cs typeface="Calibri" pitchFamily="34" charset="0"/>
                        </a:rPr>
                        <a:t>ICRU 46 (%)</a:t>
                      </a:r>
                      <a:endParaRPr lang="en-US" sz="1600" b="1" i="0" u="none" strike="noStrike" dirty="0">
                        <a:solidFill>
                          <a:srgbClr val="000000"/>
                        </a:solidFill>
                        <a:effectLst/>
                        <a:latin typeface="Calibri" pitchFamily="34" charset="0"/>
                        <a:cs typeface="Calibri" pitchFamily="34" charset="0"/>
                      </a:endParaRPr>
                    </a:p>
                  </a:txBody>
                  <a:tcPr marL="9525" marR="9525" marT="9525" marB="0" anchor="b"/>
                </a:tc>
                <a:tc hMerge="1">
                  <a:txBody>
                    <a:bodyPr/>
                    <a:lstStyle/>
                    <a:p>
                      <a:endParaRPr lang="en-US"/>
                    </a:p>
                  </a:txBody>
                  <a:tcPr/>
                </a:tc>
                <a:tc>
                  <a:txBody>
                    <a:bodyPr/>
                    <a:lstStyle/>
                    <a:p>
                      <a:pPr algn="l" fontAlgn="b"/>
                      <a:endParaRPr lang="en-US" sz="1400" b="1" i="0" u="none" strike="noStrike">
                        <a:solidFill>
                          <a:srgbClr val="000000"/>
                        </a:solidFill>
                        <a:effectLst/>
                        <a:latin typeface="Calibri" pitchFamily="34" charset="0"/>
                        <a:cs typeface="Calibri" pitchFamily="34" charset="0"/>
                      </a:endParaRPr>
                    </a:p>
                  </a:txBody>
                  <a:tcPr marL="9525" marR="9525" marT="9525" marB="0" anchor="b"/>
                </a:tc>
              </a:tr>
              <a:tr h="278634">
                <a:tc>
                  <a:txBody>
                    <a:bodyPr/>
                    <a:lstStyle/>
                    <a:p>
                      <a:pPr algn="l" fontAlgn="b"/>
                      <a:endParaRPr lang="en-US" sz="14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800" b="1" u="none" strike="noStrike" dirty="0" smtClean="0">
                          <a:effectLst/>
                          <a:latin typeface="Calibri" pitchFamily="34" charset="0"/>
                          <a:cs typeface="Calibri" pitchFamily="34" charset="0"/>
                        </a:rPr>
                        <a:t>C-12</a:t>
                      </a:r>
                      <a:endParaRPr lang="en-US" sz="18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800" b="1" u="none" strike="noStrike" dirty="0" smtClean="0">
                          <a:effectLst/>
                          <a:latin typeface="Calibri" pitchFamily="34" charset="0"/>
                          <a:cs typeface="Calibri" pitchFamily="34" charset="0"/>
                        </a:rPr>
                        <a:t>O-16</a:t>
                      </a:r>
                      <a:endParaRPr lang="en-US" sz="18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800" b="1" u="none" strike="noStrike" dirty="0" smtClean="0">
                          <a:effectLst/>
                          <a:latin typeface="Calibri" pitchFamily="34" charset="0"/>
                          <a:cs typeface="Calibri" pitchFamily="34" charset="0"/>
                        </a:rPr>
                        <a:t>C-12</a:t>
                      </a:r>
                      <a:endParaRPr lang="en-US" sz="18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800" b="1" u="none" strike="noStrike" dirty="0" smtClean="0">
                          <a:effectLst/>
                          <a:latin typeface="Calibri" pitchFamily="34" charset="0"/>
                          <a:cs typeface="Calibri" pitchFamily="34" charset="0"/>
                        </a:rPr>
                        <a:t>O-16</a:t>
                      </a:r>
                      <a:endParaRPr lang="en-US" sz="1800" b="1" i="0" u="none" strike="noStrike" dirty="0">
                        <a:solidFill>
                          <a:srgbClr val="000000"/>
                        </a:solidFill>
                        <a:effectLst/>
                        <a:latin typeface="Calibri" pitchFamily="34" charset="0"/>
                        <a:cs typeface="Calibri" pitchFamily="34" charset="0"/>
                      </a:endParaRPr>
                    </a:p>
                  </a:txBody>
                  <a:tcPr marL="9525" marR="9525" marT="9525" marB="0" anchor="b"/>
                </a:tc>
                <a:tc>
                  <a:txBody>
                    <a:bodyPr/>
                    <a:lstStyle/>
                    <a:p>
                      <a:pPr algn="l" fontAlgn="b"/>
                      <a:r>
                        <a:rPr lang="en-US" sz="1500" b="1" u="none" strike="noStrike" dirty="0" smtClean="0">
                          <a:effectLst/>
                          <a:latin typeface="Calibri" pitchFamily="34" charset="0"/>
                          <a:cs typeface="Calibri" pitchFamily="34" charset="0"/>
                        </a:rPr>
                        <a:t>Uncertainty (%)</a:t>
                      </a:r>
                      <a:endParaRPr lang="en-US" sz="1500" b="1" i="0" u="none" strike="noStrike" dirty="0">
                        <a:solidFill>
                          <a:srgbClr val="000000"/>
                        </a:solidFill>
                        <a:effectLst/>
                        <a:latin typeface="Calibri" pitchFamily="34" charset="0"/>
                        <a:cs typeface="Calibri" pitchFamily="34" charset="0"/>
                      </a:endParaRPr>
                    </a:p>
                  </a:txBody>
                  <a:tcPr marL="9525" marR="9525" marT="9525" marB="0" anchor="b"/>
                </a:tc>
              </a:tr>
              <a:tr h="563348">
                <a:tc>
                  <a:txBody>
                    <a:bodyPr/>
                    <a:lstStyle/>
                    <a:p>
                      <a:pPr algn="l" fontAlgn="b"/>
                      <a:r>
                        <a:rPr lang="en-US" sz="1600" b="1" u="none" strike="noStrike" dirty="0">
                          <a:solidFill>
                            <a:srgbClr val="FF0000"/>
                          </a:solidFill>
                          <a:effectLst/>
                          <a:latin typeface="Calibri" pitchFamily="34" charset="0"/>
                          <a:cs typeface="Calibri" pitchFamily="34" charset="0"/>
                        </a:rPr>
                        <a:t>Vitreous </a:t>
                      </a:r>
                      <a:r>
                        <a:rPr lang="en-US" sz="1600" b="1" u="none" strike="noStrike" dirty="0" err="1" smtClean="0">
                          <a:solidFill>
                            <a:srgbClr val="FF0000"/>
                          </a:solidFill>
                          <a:effectLst/>
                          <a:latin typeface="Calibri" pitchFamily="34" charset="0"/>
                          <a:cs typeface="Calibri" pitchFamily="34" charset="0"/>
                        </a:rPr>
                        <a:t>humour</a:t>
                      </a:r>
                      <a:endParaRPr lang="en-US" sz="1600" b="1" i="0" u="none" strike="noStrike" dirty="0">
                        <a:solidFill>
                          <a:srgbClr val="FF000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0</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100</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a:solidFill>
                            <a:srgbClr val="0070C0"/>
                          </a:solidFill>
                          <a:effectLst/>
                          <a:latin typeface="Calibri" pitchFamily="34" charset="0"/>
                          <a:cs typeface="Calibri" pitchFamily="34" charset="0"/>
                        </a:rPr>
                        <a:t>1.5</a:t>
                      </a:r>
                      <a:endParaRPr lang="en-US" sz="2000" b="1" i="0" u="none" strike="noStrike">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a:solidFill>
                            <a:srgbClr val="0070C0"/>
                          </a:solidFill>
                          <a:effectLst/>
                          <a:latin typeface="Calibri" pitchFamily="34" charset="0"/>
                          <a:cs typeface="Calibri" pitchFamily="34" charset="0"/>
                        </a:rPr>
                        <a:t>98.5</a:t>
                      </a:r>
                      <a:endParaRPr lang="en-US" sz="2000" b="1" i="0" u="none" strike="noStrike">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FF0000"/>
                          </a:solidFill>
                          <a:effectLst/>
                          <a:latin typeface="Calibri" pitchFamily="34" charset="0"/>
                          <a:cs typeface="Calibri" pitchFamily="34" charset="0"/>
                        </a:rPr>
                        <a:t>1.5</a:t>
                      </a:r>
                      <a:endParaRPr lang="en-US" sz="2000" b="1" i="0" u="none" strike="noStrike" dirty="0">
                        <a:solidFill>
                          <a:srgbClr val="FF0000"/>
                        </a:solidFill>
                        <a:effectLst/>
                        <a:latin typeface="Calibri" pitchFamily="34" charset="0"/>
                        <a:cs typeface="Calibri" pitchFamily="34" charset="0"/>
                      </a:endParaRPr>
                    </a:p>
                  </a:txBody>
                  <a:tcPr marL="9525" marR="9525" marT="9525" marB="0" anchor="b"/>
                </a:tc>
              </a:tr>
              <a:tr h="563348">
                <a:tc>
                  <a:txBody>
                    <a:bodyPr/>
                    <a:lstStyle/>
                    <a:p>
                      <a:pPr algn="l" fontAlgn="b"/>
                      <a:r>
                        <a:rPr lang="en-US" sz="1600" b="1" u="none" strike="noStrike" dirty="0">
                          <a:solidFill>
                            <a:srgbClr val="00B050"/>
                          </a:solidFill>
                          <a:effectLst/>
                          <a:latin typeface="Calibri" pitchFamily="34" charset="0"/>
                          <a:cs typeface="Calibri" pitchFamily="34" charset="0"/>
                        </a:rPr>
                        <a:t>Adipose/mask</a:t>
                      </a:r>
                      <a:endParaRPr lang="en-US" sz="1600" b="1" i="0" u="none" strike="noStrike" dirty="0">
                        <a:solidFill>
                          <a:srgbClr val="00B05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a:solidFill>
                            <a:srgbClr val="0070C0"/>
                          </a:solidFill>
                          <a:effectLst/>
                          <a:latin typeface="Calibri" pitchFamily="34" charset="0"/>
                          <a:cs typeface="Calibri" pitchFamily="34" charset="0"/>
                        </a:rPr>
                        <a:t>74.7</a:t>
                      </a:r>
                      <a:endParaRPr lang="en-US" sz="2000" b="1" i="0" u="none" strike="noStrike">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13.2</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68.1</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19.8</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smtClean="0">
                          <a:solidFill>
                            <a:srgbClr val="FF0000"/>
                          </a:solidFill>
                          <a:effectLst/>
                          <a:latin typeface="Calibri" pitchFamily="34" charset="0"/>
                          <a:cs typeface="Calibri" pitchFamily="34" charset="0"/>
                        </a:rPr>
                        <a:t>50</a:t>
                      </a:r>
                      <a:endParaRPr lang="en-US" sz="2000" b="1" i="0" u="none" strike="noStrike" dirty="0">
                        <a:solidFill>
                          <a:srgbClr val="FF0000"/>
                        </a:solidFill>
                        <a:effectLst/>
                        <a:latin typeface="Calibri" pitchFamily="34" charset="0"/>
                        <a:cs typeface="Calibri" pitchFamily="34" charset="0"/>
                      </a:endParaRPr>
                    </a:p>
                  </a:txBody>
                  <a:tcPr marL="9525" marR="9525" marT="9525" marB="0" anchor="b"/>
                </a:tc>
              </a:tr>
              <a:tr h="563348">
                <a:tc>
                  <a:txBody>
                    <a:bodyPr/>
                    <a:lstStyle/>
                    <a:p>
                      <a:pPr algn="l" fontAlgn="b"/>
                      <a:r>
                        <a:rPr lang="en-US" sz="1600" b="1" u="none" strike="noStrike" dirty="0">
                          <a:solidFill>
                            <a:srgbClr val="FF3300"/>
                          </a:solidFill>
                          <a:effectLst/>
                          <a:latin typeface="Calibri" pitchFamily="34" charset="0"/>
                          <a:cs typeface="Calibri" pitchFamily="34" charset="0"/>
                        </a:rPr>
                        <a:t>Optic nerve</a:t>
                      </a:r>
                      <a:endParaRPr lang="en-US" sz="1600" b="1" i="0" u="none" strike="noStrike" dirty="0">
                        <a:solidFill>
                          <a:srgbClr val="FF330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a:solidFill>
                            <a:srgbClr val="0070C0"/>
                          </a:solidFill>
                          <a:effectLst/>
                          <a:latin typeface="Calibri" pitchFamily="34" charset="0"/>
                          <a:cs typeface="Calibri" pitchFamily="34" charset="0"/>
                        </a:rPr>
                        <a:t>13.9</a:t>
                      </a:r>
                      <a:endParaRPr lang="en-US" sz="2000" b="1" i="0" u="none" strike="noStrike">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73.2</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14.5</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71.2</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smtClean="0">
                          <a:solidFill>
                            <a:srgbClr val="FF0000"/>
                          </a:solidFill>
                          <a:effectLst/>
                          <a:latin typeface="Calibri" pitchFamily="34" charset="0"/>
                          <a:cs typeface="Calibri" pitchFamily="34" charset="0"/>
                        </a:rPr>
                        <a:t>9</a:t>
                      </a:r>
                      <a:endParaRPr lang="en-US" sz="2000" b="1" i="0" u="none" strike="noStrike" dirty="0">
                        <a:solidFill>
                          <a:srgbClr val="FF0000"/>
                        </a:solidFill>
                        <a:effectLst/>
                        <a:latin typeface="Calibri" pitchFamily="34" charset="0"/>
                        <a:cs typeface="Calibri" pitchFamily="34" charset="0"/>
                      </a:endParaRPr>
                    </a:p>
                  </a:txBody>
                  <a:tcPr marL="9525" marR="9525" marT="9525" marB="0" anchor="b"/>
                </a:tc>
              </a:tr>
              <a:tr h="311243">
                <a:tc>
                  <a:txBody>
                    <a:bodyPr/>
                    <a:lstStyle/>
                    <a:p>
                      <a:pPr algn="l" fontAlgn="b"/>
                      <a:r>
                        <a:rPr lang="en-US" sz="1600" b="1" u="none" strike="noStrike" dirty="0">
                          <a:solidFill>
                            <a:srgbClr val="00B0F0"/>
                          </a:solidFill>
                          <a:effectLst/>
                          <a:latin typeface="Calibri" pitchFamily="34" charset="0"/>
                          <a:cs typeface="Calibri" pitchFamily="34" charset="0"/>
                        </a:rPr>
                        <a:t>Brain</a:t>
                      </a:r>
                      <a:endParaRPr lang="en-US" sz="1600" b="1" i="0" u="none" strike="noStrike" dirty="0">
                        <a:solidFill>
                          <a:srgbClr val="00B0F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a:solidFill>
                            <a:srgbClr val="0070C0"/>
                          </a:solidFill>
                          <a:effectLst/>
                          <a:latin typeface="Calibri" pitchFamily="34" charset="0"/>
                          <a:cs typeface="Calibri" pitchFamily="34" charset="0"/>
                        </a:rPr>
                        <a:t>13.4</a:t>
                      </a:r>
                      <a:endParaRPr lang="en-US" sz="2000" b="1" i="0" u="none" strike="noStrike">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73.7</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14.5</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a:solidFill>
                            <a:srgbClr val="0070C0"/>
                          </a:solidFill>
                          <a:effectLst/>
                          <a:latin typeface="Calibri" pitchFamily="34" charset="0"/>
                          <a:cs typeface="Calibri" pitchFamily="34" charset="0"/>
                        </a:rPr>
                        <a:t>71.2</a:t>
                      </a:r>
                      <a:endParaRPr lang="en-US" sz="2000" b="1" i="0" u="none" strike="noStrike" dirty="0">
                        <a:solidFill>
                          <a:srgbClr val="0070C0"/>
                        </a:solidFill>
                        <a:effectLst/>
                        <a:latin typeface="Calibri" pitchFamily="34" charset="0"/>
                        <a:cs typeface="Calibri" pitchFamily="34" charset="0"/>
                      </a:endParaRPr>
                    </a:p>
                  </a:txBody>
                  <a:tcPr marL="9525" marR="9525" marT="9525" marB="0" anchor="b"/>
                </a:tc>
                <a:tc>
                  <a:txBody>
                    <a:bodyPr/>
                    <a:lstStyle/>
                    <a:p>
                      <a:pPr algn="r" fontAlgn="b"/>
                      <a:r>
                        <a:rPr lang="en-US" sz="2000" b="1" u="none" strike="noStrike" dirty="0" smtClean="0">
                          <a:solidFill>
                            <a:srgbClr val="FF0000"/>
                          </a:solidFill>
                          <a:effectLst/>
                          <a:latin typeface="Calibri" pitchFamily="34" charset="0"/>
                          <a:cs typeface="Calibri" pitchFamily="34" charset="0"/>
                        </a:rPr>
                        <a:t>8</a:t>
                      </a:r>
                      <a:endParaRPr lang="en-US" sz="2000" b="1" i="0" u="none" strike="noStrike" dirty="0">
                        <a:solidFill>
                          <a:srgbClr val="FF0000"/>
                        </a:solidFill>
                        <a:effectLst/>
                        <a:latin typeface="Calibri" pitchFamily="34" charset="0"/>
                        <a:cs typeface="Calibri" pitchFamily="34" charset="0"/>
                      </a:endParaRPr>
                    </a:p>
                  </a:txBody>
                  <a:tcPr marL="9525" marR="9525" marT="9525" marB="0" anchor="b"/>
                </a:tc>
              </a:tr>
            </a:tbl>
          </a:graphicData>
        </a:graphic>
      </p:graphicFrame>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1350" y="3924300"/>
            <a:ext cx="27717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601580" y="3878818"/>
            <a:ext cx="1210588" cy="369332"/>
          </a:xfrm>
          <a:prstGeom prst="rect">
            <a:avLst/>
          </a:prstGeom>
          <a:noFill/>
        </p:spPr>
        <p:txBody>
          <a:bodyPr wrap="none" rtlCol="0">
            <a:spAutoFit/>
          </a:bodyPr>
          <a:lstStyle/>
          <a:p>
            <a:r>
              <a:rPr lang="en-US" dirty="0" smtClean="0"/>
              <a:t>Zhu et. al.</a:t>
            </a:r>
            <a:endParaRPr lang="en-US" dirty="0"/>
          </a:p>
        </p:txBody>
      </p:sp>
      <p:pic>
        <p:nvPicPr>
          <p:cNvPr id="22"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6029" y="4406089"/>
            <a:ext cx="782637" cy="95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8608" y="4444761"/>
            <a:ext cx="771924" cy="885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1249740" y="5406109"/>
            <a:ext cx="1569660" cy="646331"/>
          </a:xfrm>
          <a:prstGeom prst="rect">
            <a:avLst/>
          </a:prstGeom>
          <a:noFill/>
        </p:spPr>
        <p:txBody>
          <a:bodyPr wrap="none" rtlCol="0">
            <a:spAutoFit/>
          </a:bodyPr>
          <a:lstStyle/>
          <a:p>
            <a:r>
              <a:rPr lang="en-US" dirty="0" smtClean="0"/>
              <a:t>Oxygen </a:t>
            </a:r>
          </a:p>
          <a:p>
            <a:r>
              <a:rPr lang="en-US" dirty="0" smtClean="0"/>
              <a:t>concentration</a:t>
            </a:r>
            <a:endParaRPr lang="en-US" dirty="0"/>
          </a:p>
        </p:txBody>
      </p:sp>
      <p:sp>
        <p:nvSpPr>
          <p:cNvPr id="23" name="TextBox 22"/>
          <p:cNvSpPr txBox="1"/>
          <p:nvPr/>
        </p:nvSpPr>
        <p:spPr>
          <a:xfrm>
            <a:off x="5313106" y="5406109"/>
            <a:ext cx="1569660" cy="646331"/>
          </a:xfrm>
          <a:prstGeom prst="rect">
            <a:avLst/>
          </a:prstGeom>
          <a:noFill/>
        </p:spPr>
        <p:txBody>
          <a:bodyPr wrap="none" rtlCol="0">
            <a:spAutoFit/>
          </a:bodyPr>
          <a:lstStyle/>
          <a:p>
            <a:r>
              <a:rPr lang="en-US" dirty="0" smtClean="0"/>
              <a:t>Carbon</a:t>
            </a:r>
          </a:p>
          <a:p>
            <a:r>
              <a:rPr lang="en-US" dirty="0" smtClean="0"/>
              <a:t>concentration</a:t>
            </a:r>
            <a:endParaRPr lang="en-US"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4267200"/>
            <a:ext cx="278169" cy="19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82766" y="4281207"/>
            <a:ext cx="278169" cy="191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958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4" grpId="0"/>
      <p:bldP spid="2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Conclusion</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3" name="Content Placeholder 2"/>
          <p:cNvSpPr>
            <a:spLocks noGrp="1"/>
          </p:cNvSpPr>
          <p:nvPr>
            <p:ph idx="1"/>
          </p:nvPr>
        </p:nvSpPr>
        <p:spPr>
          <a:xfrm>
            <a:off x="457200" y="1828800"/>
            <a:ext cx="8229600" cy="4648200"/>
          </a:xfrm>
        </p:spPr>
        <p:txBody>
          <a:bodyPr>
            <a:normAutofit/>
          </a:bodyPr>
          <a:lstStyle/>
          <a:p>
            <a:r>
              <a:rPr lang="en-US" dirty="0" smtClean="0">
                <a:latin typeface="Calibri" pitchFamily="34" charset="0"/>
                <a:cs typeface="Calibri" pitchFamily="34" charset="0"/>
              </a:rPr>
              <a:t>Estimated elemental composition of </a:t>
            </a:r>
            <a:r>
              <a:rPr lang="en-US" dirty="0" smtClean="0">
                <a:solidFill>
                  <a:srgbClr val="FF0000"/>
                </a:solidFill>
                <a:latin typeface="Calibri" pitchFamily="34" charset="0"/>
                <a:cs typeface="Calibri" pitchFamily="34" charset="0"/>
              </a:rPr>
              <a:t>C-12</a:t>
            </a:r>
            <a:r>
              <a:rPr lang="en-US" dirty="0" smtClean="0">
                <a:latin typeface="Calibri" pitchFamily="34" charset="0"/>
                <a:cs typeface="Calibri" pitchFamily="34" charset="0"/>
              </a:rPr>
              <a:t> and </a:t>
            </a:r>
            <a:r>
              <a:rPr lang="en-US" dirty="0" smtClean="0">
                <a:solidFill>
                  <a:srgbClr val="FF0000"/>
                </a:solidFill>
                <a:latin typeface="Calibri" pitchFamily="34" charset="0"/>
                <a:cs typeface="Calibri" pitchFamily="34" charset="0"/>
              </a:rPr>
              <a:t>O-16</a:t>
            </a:r>
            <a:r>
              <a:rPr lang="en-US" dirty="0" smtClean="0">
                <a:latin typeface="Calibri" pitchFamily="34" charset="0"/>
                <a:cs typeface="Calibri" pitchFamily="34" charset="0"/>
              </a:rPr>
              <a:t> within 5%/10% uncertainties for mono/SOBP proton beams in the phantom using an in-room PET.</a:t>
            </a:r>
          </a:p>
          <a:p>
            <a:r>
              <a:rPr lang="en-US" dirty="0" smtClean="0">
                <a:latin typeface="Calibri" pitchFamily="34" charset="0"/>
                <a:cs typeface="Calibri" pitchFamily="34" charset="0"/>
              </a:rPr>
              <a:t>Monte Carlo method simplified phantom element decomposition process.</a:t>
            </a:r>
          </a:p>
          <a:p>
            <a:r>
              <a:rPr lang="en-US" dirty="0" smtClean="0">
                <a:latin typeface="Calibri" pitchFamily="34" charset="0"/>
                <a:cs typeface="Calibri" pitchFamily="34" charset="0"/>
              </a:rPr>
              <a:t>Patient PET data was decomposed to estimate </a:t>
            </a:r>
            <a:r>
              <a:rPr lang="en-US" dirty="0">
                <a:solidFill>
                  <a:srgbClr val="FF0000"/>
                </a:solidFill>
                <a:latin typeface="Calibri" pitchFamily="34" charset="0"/>
                <a:cs typeface="Calibri" pitchFamily="34" charset="0"/>
              </a:rPr>
              <a:t>C-12</a:t>
            </a:r>
            <a:r>
              <a:rPr lang="en-US" dirty="0">
                <a:latin typeface="Calibri" pitchFamily="34" charset="0"/>
                <a:cs typeface="Calibri" pitchFamily="34" charset="0"/>
              </a:rPr>
              <a:t> and </a:t>
            </a:r>
            <a:r>
              <a:rPr lang="en-US" dirty="0">
                <a:solidFill>
                  <a:srgbClr val="FF0000"/>
                </a:solidFill>
                <a:latin typeface="Calibri" pitchFamily="34" charset="0"/>
                <a:cs typeface="Calibri" pitchFamily="34" charset="0"/>
              </a:rPr>
              <a:t>O-16</a:t>
            </a:r>
            <a:r>
              <a:rPr lang="en-US" dirty="0">
                <a:latin typeface="Calibri" pitchFamily="34" charset="0"/>
                <a:cs typeface="Calibri" pitchFamily="34" charset="0"/>
              </a:rPr>
              <a:t> </a:t>
            </a:r>
            <a:r>
              <a:rPr lang="en-US" dirty="0" smtClean="0">
                <a:latin typeface="Calibri" pitchFamily="34" charset="0"/>
                <a:cs typeface="Calibri" pitchFamily="34" charset="0"/>
              </a:rPr>
              <a:t>composition with reasonable uncertainties.</a:t>
            </a: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63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Acknowledgement</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5" name="Content Placeholder 2"/>
          <p:cNvSpPr>
            <a:spLocks noGrp="1"/>
          </p:cNvSpPr>
          <p:nvPr>
            <p:ph idx="1"/>
          </p:nvPr>
        </p:nvSpPr>
        <p:spPr>
          <a:xfrm>
            <a:off x="457200" y="2034680"/>
            <a:ext cx="3048000" cy="2193925"/>
          </a:xfrm>
        </p:spPr>
        <p:txBody>
          <a:bodyPr/>
          <a:lstStyle/>
          <a:p>
            <a:pPr algn="just" eaLnBrk="1" hangingPunct="1">
              <a:lnSpc>
                <a:spcPct val="80000"/>
              </a:lnSpc>
              <a:defRPr/>
            </a:pPr>
            <a:r>
              <a:rPr lang="en-US" sz="2400" dirty="0" smtClean="0">
                <a:latin typeface="Calibri" pitchFamily="34" charset="0"/>
                <a:cs typeface="Calibri" pitchFamily="34" charset="0"/>
              </a:rPr>
              <a:t>MGH</a:t>
            </a:r>
          </a:p>
          <a:p>
            <a:pPr marL="0" indent="0" algn="just" eaLnBrk="1" hangingPunct="1">
              <a:lnSpc>
                <a:spcPct val="80000"/>
              </a:lnSpc>
              <a:buFont typeface="Wingdings 2" pitchFamily="18" charset="2"/>
              <a:buNone/>
              <a:defRPr/>
            </a:pPr>
            <a:endParaRPr lang="en-US" sz="2400" dirty="0" smtClean="0">
              <a:latin typeface="Calibri" pitchFamily="34" charset="0"/>
              <a:cs typeface="Calibri" pitchFamily="34" charset="0"/>
            </a:endParaRP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Chul</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Hee</a:t>
            </a:r>
            <a:r>
              <a:rPr lang="en-US" sz="2400" dirty="0" smtClean="0">
                <a:latin typeface="Calibri" pitchFamily="34" charset="0"/>
                <a:cs typeface="Calibri" pitchFamily="34" charset="0"/>
              </a:rPr>
              <a:t> Min</a:t>
            </a: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Harold </a:t>
            </a:r>
            <a:r>
              <a:rPr lang="en-US" sz="2400" dirty="0" err="1" smtClean="0">
                <a:latin typeface="Calibri" pitchFamily="34" charset="0"/>
                <a:cs typeface="Calibri" pitchFamily="34" charset="0"/>
              </a:rPr>
              <a:t>Paganetti</a:t>
            </a:r>
            <a:endParaRPr lang="en-US" sz="2400" dirty="0" smtClean="0">
              <a:latin typeface="Calibri" pitchFamily="34" charset="0"/>
              <a:cs typeface="Calibri" pitchFamily="34" charset="0"/>
            </a:endParaRP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Georges El </a:t>
            </a:r>
            <a:r>
              <a:rPr lang="en-US" sz="2400" dirty="0" err="1" smtClean="0">
                <a:latin typeface="Calibri" pitchFamily="34" charset="0"/>
                <a:cs typeface="Calibri" pitchFamily="34" charset="0"/>
              </a:rPr>
              <a:t>Fakhri</a:t>
            </a:r>
            <a:endParaRPr lang="en-US" sz="2400" dirty="0" smtClean="0">
              <a:latin typeface="Calibri" pitchFamily="34" charset="0"/>
              <a:cs typeface="Calibri" pitchFamily="34" charset="0"/>
            </a:endParaRP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Xuping</a:t>
            </a:r>
            <a:r>
              <a:rPr lang="en-US" sz="2400" dirty="0" smtClean="0">
                <a:latin typeface="Calibri" pitchFamily="34" charset="0"/>
                <a:cs typeface="Calibri" pitchFamily="34" charset="0"/>
              </a:rPr>
              <a:t> Zhu</a:t>
            </a:r>
            <a:endParaRPr lang="en-US" sz="2400" dirty="0">
              <a:latin typeface="Calibri" pitchFamily="34" charset="0"/>
              <a:cs typeface="Calibri" pitchFamily="34" charset="0"/>
            </a:endParaRPr>
          </a:p>
        </p:txBody>
      </p:sp>
      <p:sp>
        <p:nvSpPr>
          <p:cNvPr id="6" name="Content Placeholder 2"/>
          <p:cNvSpPr txBox="1">
            <a:spLocks/>
          </p:cNvSpPr>
          <p:nvPr/>
        </p:nvSpPr>
        <p:spPr bwMode="auto">
          <a:xfrm>
            <a:off x="4114800" y="2048968"/>
            <a:ext cx="4267200" cy="2865437"/>
          </a:xfrm>
          <a:prstGeom prst="rect">
            <a:avLst/>
          </a:prstGeom>
          <a:noFill/>
          <a:ln w="9525">
            <a:noFill/>
            <a:miter lim="800000"/>
            <a:headEnd/>
            <a:tailEnd/>
          </a:ln>
        </p:spPr>
        <p:txBody>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just" eaLnBrk="1" hangingPunct="1">
              <a:lnSpc>
                <a:spcPct val="80000"/>
              </a:lnSpc>
              <a:defRPr/>
            </a:pPr>
            <a:r>
              <a:rPr lang="en-US" sz="2400" dirty="0" smtClean="0">
                <a:latin typeface="Calibri" pitchFamily="34" charset="0"/>
                <a:cs typeface="Calibri" pitchFamily="34" charset="0"/>
              </a:rPr>
              <a:t>MD Anderson Cancer Center</a:t>
            </a:r>
          </a:p>
          <a:p>
            <a:pPr marL="0" indent="0" algn="just" eaLnBrk="1" hangingPunct="1">
              <a:lnSpc>
                <a:spcPct val="80000"/>
              </a:lnSpc>
              <a:buFont typeface="Wingdings 2" pitchFamily="18" charset="2"/>
              <a:buNone/>
              <a:defRPr/>
            </a:pPr>
            <a:endParaRPr lang="en-US" sz="2400" dirty="0" smtClean="0">
              <a:latin typeface="Calibri" pitchFamily="34" charset="0"/>
              <a:cs typeface="Calibri" pitchFamily="34" charset="0"/>
            </a:endParaRP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Uwe</a:t>
            </a:r>
            <a:r>
              <a:rPr lang="en-US" sz="2400" dirty="0" smtClean="0">
                <a:latin typeface="Calibri" pitchFamily="34" charset="0"/>
                <a:cs typeface="Calibri" pitchFamily="34" charset="0"/>
              </a:rPr>
              <a:t> </a:t>
            </a:r>
            <a:r>
              <a:rPr lang="en-US" sz="2400" dirty="0" err="1" smtClean="0">
                <a:latin typeface="Calibri" pitchFamily="34" charset="0"/>
                <a:cs typeface="Calibri" pitchFamily="34" charset="0"/>
              </a:rPr>
              <a:t>Titt</a:t>
            </a:r>
            <a:endParaRPr lang="en-US" sz="2400" dirty="0">
              <a:latin typeface="Calibri" pitchFamily="34" charset="0"/>
              <a:cs typeface="Calibri" pitchFamily="34" charset="0"/>
            </a:endParaRP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Mitchell Carroll</a:t>
            </a: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Kevin </a:t>
            </a:r>
            <a:r>
              <a:rPr lang="en-US" sz="2400" dirty="0" err="1" smtClean="0">
                <a:latin typeface="Calibri" pitchFamily="34" charset="0"/>
                <a:cs typeface="Calibri" pitchFamily="34" charset="0"/>
              </a:rPr>
              <a:t>Vredevoogd</a:t>
            </a:r>
            <a:endParaRPr lang="en-US" sz="2400" dirty="0">
              <a:latin typeface="Calibri" pitchFamily="34" charset="0"/>
              <a:cs typeface="Calibri" pitchFamily="34" charset="0"/>
            </a:endParaRP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Kevin Casey</a:t>
            </a:r>
          </a:p>
          <a:p>
            <a:pPr marL="0" indent="0" algn="just" eaLnBrk="1" hangingPunct="1">
              <a:lnSpc>
                <a:spcPct val="80000"/>
              </a:lnSpc>
              <a:buFont typeface="Wingdings 2" pitchFamily="18" charset="2"/>
              <a:buNone/>
              <a:defRPr/>
            </a:pPr>
            <a:r>
              <a:rPr lang="en-US" sz="2400" dirty="0" smtClean="0">
                <a:latin typeface="Calibri" pitchFamily="34" charset="0"/>
                <a:cs typeface="Calibri" pitchFamily="34" charset="0"/>
              </a:rPr>
              <a:t>    Lawrence </a:t>
            </a:r>
            <a:r>
              <a:rPr lang="en-US" sz="2400" dirty="0" err="1" smtClean="0">
                <a:latin typeface="Calibri" pitchFamily="34" charset="0"/>
                <a:cs typeface="Calibri" pitchFamily="34" charset="0"/>
              </a:rPr>
              <a:t>Bronk</a:t>
            </a:r>
            <a:endParaRPr lang="en-US" dirty="0">
              <a:latin typeface="Calibri" pitchFamily="34" charset="0"/>
              <a:cs typeface="Calibri" pitchFamily="34" charset="0"/>
            </a:endParaRPr>
          </a:p>
        </p:txBody>
      </p:sp>
      <p:sp>
        <p:nvSpPr>
          <p:cNvPr id="7" name="Content Placeholder 2"/>
          <p:cNvSpPr txBox="1">
            <a:spLocks/>
          </p:cNvSpPr>
          <p:nvPr/>
        </p:nvSpPr>
        <p:spPr bwMode="auto">
          <a:xfrm>
            <a:off x="457200" y="5219205"/>
            <a:ext cx="807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just" eaLnBrk="1" hangingPunct="1">
              <a:lnSpc>
                <a:spcPct val="80000"/>
              </a:lnSpc>
              <a:spcBef>
                <a:spcPct val="20000"/>
              </a:spcBef>
              <a:buClr>
                <a:srgbClr val="0BD0D9"/>
              </a:buClr>
              <a:buSzPct val="95000"/>
              <a:buFont typeface="Wingdings 2" pitchFamily="18" charset="2"/>
              <a:buChar char=""/>
            </a:pPr>
            <a:r>
              <a:rPr lang="en-US" sz="2400" dirty="0">
                <a:latin typeface="Calibri" pitchFamily="34" charset="0"/>
                <a:cs typeface="Calibri" pitchFamily="34" charset="0"/>
              </a:rPr>
              <a:t>Pablo </a:t>
            </a:r>
            <a:r>
              <a:rPr lang="en-US" sz="2400" dirty="0" err="1">
                <a:latin typeface="Calibri" pitchFamily="34" charset="0"/>
                <a:cs typeface="Calibri" pitchFamily="34" charset="0"/>
              </a:rPr>
              <a:t>Yepes</a:t>
            </a:r>
            <a:r>
              <a:rPr lang="en-US" sz="2400" dirty="0">
                <a:latin typeface="Calibri" pitchFamily="34" charset="0"/>
                <a:cs typeface="Calibri" pitchFamily="34" charset="0"/>
              </a:rPr>
              <a:t> at Rice University and Pedro </a:t>
            </a:r>
            <a:r>
              <a:rPr lang="en-US" sz="2400" dirty="0" err="1">
                <a:latin typeface="Calibri" pitchFamily="34" charset="0"/>
                <a:cs typeface="Calibri" pitchFamily="34" charset="0"/>
              </a:rPr>
              <a:t>Arce</a:t>
            </a:r>
            <a:r>
              <a:rPr lang="en-US" sz="2400" dirty="0">
                <a:latin typeface="Calibri" pitchFamily="34" charset="0"/>
                <a:cs typeface="Calibri" pitchFamily="34" charset="0"/>
              </a:rPr>
              <a:t> at </a:t>
            </a:r>
            <a:r>
              <a:rPr lang="en-US" sz="2400" dirty="0" err="1">
                <a:latin typeface="Calibri" pitchFamily="34" charset="0"/>
                <a:cs typeface="Calibri" pitchFamily="34" charset="0"/>
              </a:rPr>
              <a:t>Ciemat</a:t>
            </a:r>
            <a:r>
              <a:rPr lang="en-US" sz="2400" dirty="0">
                <a:latin typeface="Calibri" pitchFamily="34" charset="0"/>
                <a:cs typeface="Calibri" pitchFamily="34" charset="0"/>
              </a:rPr>
              <a:t>.</a:t>
            </a:r>
            <a:br>
              <a:rPr lang="en-US" sz="2400" dirty="0">
                <a:latin typeface="Calibri" pitchFamily="34" charset="0"/>
                <a:cs typeface="Calibri" pitchFamily="34" charset="0"/>
              </a:rPr>
            </a:br>
            <a:endParaRPr lang="en-US" sz="2400" dirty="0">
              <a:latin typeface="Calibri" pitchFamily="34" charset="0"/>
              <a:cs typeface="Calibri" pitchFamily="34" charset="0"/>
            </a:endParaRPr>
          </a:p>
          <a:p>
            <a:pPr algn="just" eaLnBrk="1" hangingPunct="1">
              <a:lnSpc>
                <a:spcPct val="80000"/>
              </a:lnSpc>
              <a:spcBef>
                <a:spcPct val="20000"/>
              </a:spcBef>
              <a:buClr>
                <a:srgbClr val="0BD0D9"/>
              </a:buClr>
              <a:buSzPct val="95000"/>
              <a:buFont typeface="Wingdings 2" pitchFamily="18" charset="2"/>
              <a:buChar char=""/>
            </a:pPr>
            <a:r>
              <a:rPr lang="en-US" sz="2400" dirty="0">
                <a:latin typeface="Calibri" pitchFamily="34" charset="0"/>
                <a:cs typeface="Calibri" pitchFamily="34" charset="0"/>
              </a:rPr>
              <a:t>The author contact: jcho2@mdanderson.org </a:t>
            </a:r>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5619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Thank you.</a:t>
            </a:r>
            <a:endParaRPr lang="en-US" dirty="0">
              <a:latin typeface="Calibri" pitchFamily="34" charset="0"/>
              <a:cs typeface="Calibri" pitchFamily="34" charset="0"/>
            </a:endParaRPr>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3142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Limitations of CT </a:t>
            </a:r>
            <a:r>
              <a:rPr lang="en-US" dirty="0">
                <a:latin typeface="Calibri" pitchFamily="34" charset="0"/>
                <a:cs typeface="Calibri" pitchFamily="34" charset="0"/>
              </a:rPr>
              <a:t>based proton </a:t>
            </a:r>
            <a:r>
              <a:rPr lang="en-US" dirty="0" smtClean="0">
                <a:latin typeface="Calibri" pitchFamily="34" charset="0"/>
                <a:cs typeface="Calibri" pitchFamily="34" charset="0"/>
              </a:rPr>
              <a:t>planning</a:t>
            </a:r>
            <a:br>
              <a:rPr lang="en-US" dirty="0" smtClean="0">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endParaRPr lang="en-US" dirty="0"/>
          </a:p>
        </p:txBody>
      </p:sp>
      <p:sp>
        <p:nvSpPr>
          <p:cNvPr id="3" name="Content Placeholder 2"/>
          <p:cNvSpPr>
            <a:spLocks noGrp="1"/>
          </p:cNvSpPr>
          <p:nvPr>
            <p:ph idx="1"/>
          </p:nvPr>
        </p:nvSpPr>
        <p:spPr>
          <a:xfrm>
            <a:off x="457200" y="1524000"/>
            <a:ext cx="8229600" cy="4629912"/>
          </a:xfrm>
        </p:spPr>
        <p:txBody>
          <a:bodyPr/>
          <a:lstStyle/>
          <a:p>
            <a:r>
              <a:rPr lang="en-US" dirty="0" smtClean="0">
                <a:latin typeface="Calibri" pitchFamily="34" charset="0"/>
                <a:cs typeface="Calibri" pitchFamily="34" charset="0"/>
              </a:rPr>
              <a:t>Stopping power = f (electron density, atomic # Z)</a:t>
            </a:r>
          </a:p>
          <a:p>
            <a:r>
              <a:rPr lang="en-US" dirty="0" smtClean="0">
                <a:latin typeface="Calibri" pitchFamily="34" charset="0"/>
                <a:cs typeface="Calibri" pitchFamily="34" charset="0"/>
              </a:rPr>
              <a:t>Tissue elemental composition difference ignored for proton planning -&gt; dose and range uncertainties</a:t>
            </a:r>
            <a:endParaRPr lang="en-US" dirty="0">
              <a:latin typeface="Calibri" pitchFamily="34" charset="0"/>
              <a:cs typeface="Calibri" pitchFamily="34"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0625" y="2852754"/>
            <a:ext cx="5620192" cy="401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791767" y="2971800"/>
            <a:ext cx="1066800" cy="307777"/>
          </a:xfrm>
          <a:prstGeom prst="rect">
            <a:avLst/>
          </a:prstGeom>
          <a:noFill/>
        </p:spPr>
        <p:txBody>
          <a:bodyPr wrap="square" rtlCol="0">
            <a:spAutoFit/>
          </a:bodyPr>
          <a:lstStyle/>
          <a:p>
            <a:r>
              <a:rPr lang="en-US" sz="1400" dirty="0" smtClean="0"/>
              <a:t>HU: -50</a:t>
            </a:r>
            <a:endParaRPr lang="en-US" sz="1400" dirty="0"/>
          </a:p>
        </p:txBody>
      </p:sp>
      <p:sp>
        <p:nvSpPr>
          <p:cNvPr id="12" name="Right Brace 11"/>
          <p:cNvSpPr/>
          <p:nvPr/>
        </p:nvSpPr>
        <p:spPr>
          <a:xfrm>
            <a:off x="6709217" y="3982285"/>
            <a:ext cx="126999" cy="984705"/>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810817" y="3475136"/>
            <a:ext cx="1066800" cy="307777"/>
          </a:xfrm>
          <a:prstGeom prst="rect">
            <a:avLst/>
          </a:prstGeom>
          <a:noFill/>
        </p:spPr>
        <p:txBody>
          <a:bodyPr wrap="square" rtlCol="0">
            <a:spAutoFit/>
          </a:bodyPr>
          <a:lstStyle/>
          <a:p>
            <a:r>
              <a:rPr lang="en-US" sz="1400" dirty="0" smtClean="0"/>
              <a:t>HU: +40</a:t>
            </a:r>
            <a:endParaRPr lang="en-US" sz="1400" dirty="0"/>
          </a:p>
        </p:txBody>
      </p:sp>
      <p:sp>
        <p:nvSpPr>
          <p:cNvPr id="14" name="TextBox 13"/>
          <p:cNvSpPr txBox="1"/>
          <p:nvPr/>
        </p:nvSpPr>
        <p:spPr>
          <a:xfrm>
            <a:off x="6858000" y="4303811"/>
            <a:ext cx="1066800" cy="307777"/>
          </a:xfrm>
          <a:prstGeom prst="rect">
            <a:avLst/>
          </a:prstGeom>
          <a:noFill/>
        </p:spPr>
        <p:txBody>
          <a:bodyPr wrap="square" rtlCol="0">
            <a:spAutoFit/>
          </a:bodyPr>
          <a:lstStyle/>
          <a:p>
            <a:r>
              <a:rPr lang="en-US" sz="1400" dirty="0" smtClean="0"/>
              <a:t>HU: -30</a:t>
            </a:r>
            <a:endParaRPr lang="en-US" sz="1400" dirty="0"/>
          </a:p>
        </p:txBody>
      </p:sp>
      <p:sp>
        <p:nvSpPr>
          <p:cNvPr id="15" name="TextBox 14"/>
          <p:cNvSpPr txBox="1"/>
          <p:nvPr/>
        </p:nvSpPr>
        <p:spPr>
          <a:xfrm>
            <a:off x="6858000" y="5237762"/>
            <a:ext cx="1066800" cy="307777"/>
          </a:xfrm>
          <a:prstGeom prst="rect">
            <a:avLst/>
          </a:prstGeom>
          <a:noFill/>
        </p:spPr>
        <p:txBody>
          <a:bodyPr wrap="square" rtlCol="0">
            <a:spAutoFit/>
          </a:bodyPr>
          <a:lstStyle/>
          <a:p>
            <a:r>
              <a:rPr lang="en-US" sz="1400" dirty="0" smtClean="0"/>
              <a:t>HU: +50</a:t>
            </a:r>
            <a:endParaRPr lang="en-US" sz="1400" dirty="0"/>
          </a:p>
        </p:txBody>
      </p:sp>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8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Limitations of Proton Treatment Verification using PET</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27" name="Content Placeholder 2"/>
          <p:cNvSpPr>
            <a:spLocks noGrp="1"/>
          </p:cNvSpPr>
          <p:nvPr>
            <p:ph idx="1"/>
          </p:nvPr>
        </p:nvSpPr>
        <p:spPr>
          <a:xfrm>
            <a:off x="2029971" y="5943600"/>
            <a:ext cx="5143500" cy="914400"/>
          </a:xfrm>
        </p:spPr>
        <p:txBody>
          <a:bodyPr>
            <a:normAutofit fontScale="40000" lnSpcReduction="20000"/>
          </a:bodyPr>
          <a:lstStyle/>
          <a:p>
            <a:pPr marL="109728" indent="0">
              <a:lnSpc>
                <a:spcPct val="110000"/>
              </a:lnSpc>
              <a:buNone/>
            </a:pPr>
            <a:r>
              <a:rPr lang="en-US" altLang="ko-KR" sz="5600" dirty="0" smtClean="0">
                <a:latin typeface="Calibri" pitchFamily="34" charset="0"/>
                <a:cs typeface="Calibri" pitchFamily="34" charset="0"/>
              </a:rPr>
              <a:t>No accurate elemental tissue composition </a:t>
            </a:r>
          </a:p>
          <a:p>
            <a:pPr marL="109728" indent="0">
              <a:lnSpc>
                <a:spcPct val="110000"/>
              </a:lnSpc>
              <a:buNone/>
            </a:pPr>
            <a:r>
              <a:rPr lang="en-US" altLang="ko-KR" sz="5600" dirty="0" smtClean="0">
                <a:latin typeface="Calibri" pitchFamily="34" charset="0"/>
                <a:cs typeface="Calibri" pitchFamily="34" charset="0"/>
              </a:rPr>
              <a:t>provided for Monte Carlo simulation</a:t>
            </a:r>
            <a:endParaRPr lang="en-US" altLang="ko-KR" sz="5600" dirty="0">
              <a:latin typeface="Calibri" pitchFamily="34" charset="0"/>
              <a:cs typeface="Calibri" pitchFamily="34" charset="0"/>
            </a:endParaRPr>
          </a:p>
          <a:p>
            <a:pPr eaLnBrk="1" hangingPunct="1">
              <a:lnSpc>
                <a:spcPct val="110000"/>
              </a:lnSpc>
            </a:pPr>
            <a:endParaRPr lang="en-US" altLang="ko-KR" dirty="0">
              <a:latin typeface="Calibri" pitchFamily="34" charset="0"/>
              <a:cs typeface="Calibri" pitchFamily="34" charset="0"/>
            </a:endParaRPr>
          </a:p>
          <a:p>
            <a:pPr marL="109728" indent="0" eaLnBrk="1" hangingPunct="1">
              <a:lnSpc>
                <a:spcPct val="110000"/>
              </a:lnSpc>
              <a:buNone/>
            </a:pPr>
            <a:endParaRPr lang="en-US" altLang="ko-KR" dirty="0" smtClean="0">
              <a:latin typeface="Calibri" pitchFamily="34" charset="0"/>
              <a:cs typeface="Calibri"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2667000" cy="2980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808043" y="4960204"/>
            <a:ext cx="1620957" cy="830997"/>
          </a:xfrm>
          <a:prstGeom prst="rect">
            <a:avLst/>
          </a:prstGeom>
          <a:noFill/>
        </p:spPr>
        <p:txBody>
          <a:bodyPr wrap="none" rtlCol="0">
            <a:spAutoFit/>
          </a:bodyPr>
          <a:lstStyle/>
          <a:p>
            <a:r>
              <a:rPr lang="en-US" sz="2400" dirty="0" smtClean="0"/>
              <a:t>Measured</a:t>
            </a:r>
          </a:p>
          <a:p>
            <a:r>
              <a:rPr lang="en-US" sz="2400" dirty="0" smtClean="0"/>
              <a:t>5 min PET</a:t>
            </a:r>
            <a:endParaRPr lang="en-US" sz="2400"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981199"/>
            <a:ext cx="2668244" cy="2979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6097244" y="4960203"/>
            <a:ext cx="1863011" cy="830997"/>
          </a:xfrm>
          <a:prstGeom prst="rect">
            <a:avLst/>
          </a:prstGeom>
          <a:noFill/>
        </p:spPr>
        <p:txBody>
          <a:bodyPr wrap="none" rtlCol="0">
            <a:spAutoFit/>
          </a:bodyPr>
          <a:lstStyle/>
          <a:p>
            <a:r>
              <a:rPr lang="en-US" sz="2400" dirty="0" smtClean="0"/>
              <a:t>Monte Carlo</a:t>
            </a:r>
          </a:p>
          <a:p>
            <a:r>
              <a:rPr lang="en-US" sz="2400" dirty="0" smtClean="0"/>
              <a:t>5 min PET</a:t>
            </a:r>
            <a:endParaRPr lang="en-US" sz="2400" dirty="0"/>
          </a:p>
        </p:txBody>
      </p:sp>
      <p:sp>
        <p:nvSpPr>
          <p:cNvPr id="12" name="TextBox 11"/>
          <p:cNvSpPr txBox="1"/>
          <p:nvPr/>
        </p:nvSpPr>
        <p:spPr>
          <a:xfrm>
            <a:off x="152400" y="2209800"/>
            <a:ext cx="1098378" cy="643253"/>
          </a:xfrm>
          <a:prstGeom prst="rect">
            <a:avLst/>
          </a:prstGeom>
          <a:noFill/>
        </p:spPr>
        <p:txBody>
          <a:bodyPr wrap="none" rtlCol="0">
            <a:spAutoFit/>
          </a:bodyPr>
          <a:lstStyle/>
          <a:p>
            <a:r>
              <a:rPr lang="en-US" sz="1600" dirty="0" smtClean="0"/>
              <a:t>Zhu et. al.</a:t>
            </a:r>
          </a:p>
          <a:p>
            <a:r>
              <a:rPr lang="en-US" sz="1600" dirty="0" smtClean="0"/>
              <a:t>2011</a:t>
            </a:r>
            <a:endParaRPr lang="en-US" sz="1600" dirty="0"/>
          </a:p>
        </p:txBody>
      </p:sp>
      <p:sp>
        <p:nvSpPr>
          <p:cNvPr id="15" name="TextBox 14"/>
          <p:cNvSpPr txBox="1"/>
          <p:nvPr/>
        </p:nvSpPr>
        <p:spPr>
          <a:xfrm>
            <a:off x="4419600" y="2432426"/>
            <a:ext cx="932756" cy="584775"/>
          </a:xfrm>
          <a:prstGeom prst="rect">
            <a:avLst/>
          </a:prstGeom>
          <a:noFill/>
        </p:spPr>
        <p:txBody>
          <a:bodyPr wrap="none" rtlCol="0">
            <a:spAutoFit/>
          </a:bodyPr>
          <a:lstStyle/>
          <a:p>
            <a:r>
              <a:rPr lang="en-US" sz="1600" dirty="0" smtClean="0"/>
              <a:t>Vitreous</a:t>
            </a:r>
          </a:p>
          <a:p>
            <a:r>
              <a:rPr lang="en-US" sz="1600" dirty="0" err="1" smtClean="0"/>
              <a:t>humour</a:t>
            </a:r>
            <a:endParaRPr lang="en-US" sz="1600" dirty="0"/>
          </a:p>
        </p:txBody>
      </p:sp>
      <p:cxnSp>
        <p:nvCxnSpPr>
          <p:cNvPr id="5" name="Straight Arrow Connector 4"/>
          <p:cNvCxnSpPr/>
          <p:nvPr/>
        </p:nvCxnSpPr>
        <p:spPr>
          <a:xfrm flipH="1" flipV="1">
            <a:off x="2552700" y="2531426"/>
            <a:ext cx="1828800" cy="1355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600200"/>
            <a:ext cx="27717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1815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제목 1"/>
          <p:cNvSpPr>
            <a:spLocks noGrp="1"/>
          </p:cNvSpPr>
          <p:nvPr>
            <p:ph type="title"/>
          </p:nvPr>
        </p:nvSpPr>
        <p:spPr/>
        <p:txBody>
          <a:bodyPr/>
          <a:lstStyle/>
          <a:p>
            <a:r>
              <a:rPr lang="en-US" altLang="ko-KR" dirty="0" smtClean="0">
                <a:latin typeface="Calibri" pitchFamily="34" charset="0"/>
                <a:cs typeface="Calibri" pitchFamily="34" charset="0"/>
              </a:rPr>
              <a:t>Motivation</a:t>
            </a:r>
            <a:endParaRPr lang="ko-KR" altLang="en-US" dirty="0" smtClean="0">
              <a:latin typeface="Calibri" pitchFamily="34" charset="0"/>
              <a:cs typeface="Calibri" pitchFamily="34" charset="0"/>
            </a:endParaRPr>
          </a:p>
        </p:txBody>
      </p:sp>
      <p:sp>
        <p:nvSpPr>
          <p:cNvPr id="16386" name="내용 개체 틀 2"/>
          <p:cNvSpPr>
            <a:spLocks noGrp="1"/>
          </p:cNvSpPr>
          <p:nvPr>
            <p:ph idx="1"/>
          </p:nvPr>
        </p:nvSpPr>
        <p:spPr/>
        <p:txBody>
          <a:bodyPr>
            <a:normAutofit/>
          </a:bodyPr>
          <a:lstStyle/>
          <a:p>
            <a:pPr>
              <a:lnSpc>
                <a:spcPct val="110000"/>
              </a:lnSpc>
            </a:pPr>
            <a:r>
              <a:rPr lang="en-US" altLang="ko-KR" dirty="0" smtClean="0">
                <a:latin typeface="Calibri" pitchFamily="34" charset="0"/>
                <a:cs typeface="Calibri" pitchFamily="34" charset="0"/>
              </a:rPr>
              <a:t>To provide the</a:t>
            </a:r>
            <a:r>
              <a:rPr lang="en-US" altLang="ko-KR" dirty="0" smtClean="0">
                <a:solidFill>
                  <a:srgbClr val="FF0000"/>
                </a:solidFill>
                <a:latin typeface="Calibri" pitchFamily="34" charset="0"/>
                <a:cs typeface="Calibri" pitchFamily="34" charset="0"/>
              </a:rPr>
              <a:t> </a:t>
            </a:r>
            <a:r>
              <a:rPr lang="en-US" altLang="ko-KR" dirty="0">
                <a:solidFill>
                  <a:srgbClr val="FF0000"/>
                </a:solidFill>
                <a:latin typeface="Calibri" pitchFamily="34" charset="0"/>
                <a:cs typeface="Calibri" pitchFamily="34" charset="0"/>
              </a:rPr>
              <a:t>elemental </a:t>
            </a:r>
            <a:r>
              <a:rPr lang="en-US" altLang="ko-KR" dirty="0" smtClean="0">
                <a:solidFill>
                  <a:srgbClr val="FF0000"/>
                </a:solidFill>
                <a:latin typeface="Calibri" pitchFamily="34" charset="0"/>
                <a:cs typeface="Calibri" pitchFamily="34" charset="0"/>
              </a:rPr>
              <a:t>tissue composition </a:t>
            </a:r>
            <a:r>
              <a:rPr lang="en-US" altLang="ko-KR" dirty="0" smtClean="0">
                <a:latin typeface="Calibri" pitchFamily="34" charset="0"/>
                <a:cs typeface="Calibri" pitchFamily="34" charset="0"/>
              </a:rPr>
              <a:t>from proton activation and using PET</a:t>
            </a:r>
          </a:p>
          <a:p>
            <a:pPr>
              <a:lnSpc>
                <a:spcPct val="110000"/>
              </a:lnSpc>
            </a:pPr>
            <a:r>
              <a:rPr lang="en-US" altLang="ko-KR" dirty="0" smtClean="0">
                <a:latin typeface="Calibri" pitchFamily="34" charset="0"/>
                <a:cs typeface="Calibri" pitchFamily="34" charset="0"/>
              </a:rPr>
              <a:t>Which will improve </a:t>
            </a:r>
          </a:p>
          <a:p>
            <a:pPr lvl="2">
              <a:lnSpc>
                <a:spcPct val="110000"/>
              </a:lnSpc>
            </a:pPr>
            <a:r>
              <a:rPr lang="en-US" altLang="ko-KR" sz="2800" dirty="0" smtClean="0">
                <a:solidFill>
                  <a:srgbClr val="0070C0"/>
                </a:solidFill>
                <a:latin typeface="Calibri" pitchFamily="34" charset="0"/>
                <a:cs typeface="Calibri" pitchFamily="34" charset="0"/>
              </a:rPr>
              <a:t>Stopping power calculation </a:t>
            </a:r>
            <a:r>
              <a:rPr lang="en-US" altLang="ko-KR" sz="2800" dirty="0" smtClean="0">
                <a:solidFill>
                  <a:schemeClr val="tx1"/>
                </a:solidFill>
                <a:latin typeface="Calibri" pitchFamily="34" charset="0"/>
                <a:cs typeface="Calibri" pitchFamily="34" charset="0"/>
              </a:rPr>
              <a:t>for more accurate proton planning</a:t>
            </a:r>
          </a:p>
          <a:p>
            <a:pPr lvl="2">
              <a:lnSpc>
                <a:spcPct val="110000"/>
              </a:lnSpc>
            </a:pPr>
            <a:r>
              <a:rPr lang="en-US" altLang="ko-KR" sz="2800" dirty="0" smtClean="0">
                <a:solidFill>
                  <a:schemeClr val="tx1"/>
                </a:solidFill>
                <a:latin typeface="Calibri" pitchFamily="34" charset="0"/>
                <a:cs typeface="Calibri" pitchFamily="34" charset="0"/>
              </a:rPr>
              <a:t>Proton</a:t>
            </a:r>
            <a:r>
              <a:rPr lang="en-US" altLang="ko-KR" sz="2800" dirty="0" smtClean="0">
                <a:solidFill>
                  <a:srgbClr val="0070C0"/>
                </a:solidFill>
                <a:latin typeface="Calibri" pitchFamily="34" charset="0"/>
                <a:cs typeface="Calibri" pitchFamily="34" charset="0"/>
              </a:rPr>
              <a:t> dose &amp; range verification </a:t>
            </a:r>
            <a:r>
              <a:rPr lang="en-US" altLang="ko-KR" sz="2800" dirty="0" smtClean="0">
                <a:solidFill>
                  <a:schemeClr val="tx1"/>
                </a:solidFill>
                <a:latin typeface="Calibri" pitchFamily="34" charset="0"/>
                <a:cs typeface="Calibri" pitchFamily="34" charset="0"/>
              </a:rPr>
              <a:t>using PET</a:t>
            </a:r>
          </a:p>
          <a:p>
            <a:pPr marL="109728" indent="0" eaLnBrk="1" hangingPunct="1">
              <a:lnSpc>
                <a:spcPct val="120000"/>
              </a:lnSpc>
              <a:buNone/>
            </a:pPr>
            <a:endParaRPr lang="en-US" altLang="ko-KR" dirty="0" smtClean="0">
              <a:solidFill>
                <a:srgbClr val="0070C0"/>
              </a:solidFill>
              <a:latin typeface="Calibri" pitchFamily="34" charset="0"/>
              <a:cs typeface="Calibri"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026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Method: Tissue </a:t>
            </a:r>
            <a:r>
              <a:rPr lang="en-US" dirty="0">
                <a:latin typeface="Calibri" pitchFamily="34" charset="0"/>
                <a:cs typeface="Calibri" pitchFamily="34" charset="0"/>
              </a:rPr>
              <a:t>Element </a:t>
            </a:r>
            <a:r>
              <a:rPr lang="en-US" dirty="0" smtClean="0">
                <a:latin typeface="Calibri" pitchFamily="34" charset="0"/>
                <a:cs typeface="Calibri" pitchFamily="34" charset="0"/>
              </a:rPr>
              <a:t>Decomposition</a:t>
            </a:r>
            <a:br>
              <a:rPr lang="en-US" dirty="0" smtClean="0">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4" name="Rectangle 3"/>
          <p:cNvSpPr/>
          <p:nvPr/>
        </p:nvSpPr>
        <p:spPr>
          <a:xfrm>
            <a:off x="714375" y="2667000"/>
            <a:ext cx="762000"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28675" y="5410200"/>
            <a:ext cx="657225"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38175" y="6096000"/>
            <a:ext cx="848096"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1122667"/>
            <a:ext cx="4876800" cy="2906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029200" y="1249934"/>
            <a:ext cx="3970191" cy="277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9555" y="4183534"/>
            <a:ext cx="5286375" cy="267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971800" y="4498776"/>
            <a:ext cx="662361" cy="307777"/>
          </a:xfrm>
          <a:prstGeom prst="rect">
            <a:avLst/>
          </a:prstGeom>
          <a:solidFill>
            <a:schemeClr val="bg1"/>
          </a:solidFill>
        </p:spPr>
        <p:txBody>
          <a:bodyPr wrap="none" rtlCol="0">
            <a:spAutoFit/>
          </a:bodyPr>
          <a:lstStyle/>
          <a:p>
            <a:r>
              <a:rPr lang="en-US" sz="1400" dirty="0" smtClean="0"/>
              <a:t>mixed</a:t>
            </a:r>
            <a:endParaRPr lang="en-US" sz="1400" dirty="0"/>
          </a:p>
        </p:txBody>
      </p:sp>
    </p:spTree>
    <p:extLst>
      <p:ext uri="{BB962C8B-B14F-4D97-AF65-F5344CB8AC3E}">
        <p14:creationId xmlns:p14="http://schemas.microsoft.com/office/powerpoint/2010/main" val="5051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Materials &amp; Methods</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1066800" y="1543049"/>
            <a:ext cx="6750348" cy="2472655"/>
          </a:xfrm>
          <a:prstGeom prst="rect">
            <a:avLst/>
          </a:prstGeom>
          <a:noFill/>
          <a:ln w="9525">
            <a:noFill/>
            <a:miter lim="800000"/>
            <a:headEnd/>
            <a:tailEnd/>
          </a:ln>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4144527"/>
            <a:ext cx="2933752" cy="257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781800" y="4462147"/>
            <a:ext cx="1035348" cy="643253"/>
          </a:xfrm>
          <a:prstGeom prst="rect">
            <a:avLst/>
          </a:prstGeom>
          <a:noFill/>
        </p:spPr>
        <p:txBody>
          <a:bodyPr wrap="none" rtlCol="0">
            <a:spAutoFit/>
          </a:bodyPr>
          <a:lstStyle/>
          <a:p>
            <a:r>
              <a:rPr lang="en-US" sz="1600" dirty="0" smtClean="0"/>
              <a:t>Raw</a:t>
            </a:r>
          </a:p>
          <a:p>
            <a:r>
              <a:rPr lang="en-US" sz="1600" dirty="0" smtClean="0"/>
              <a:t>PET data</a:t>
            </a:r>
            <a:endParaRPr lang="en-US" sz="1600" dirty="0"/>
          </a:p>
        </p:txBody>
      </p:sp>
      <p:pic>
        <p:nvPicPr>
          <p:cNvPr id="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4144527"/>
            <a:ext cx="3104280" cy="245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00275" y="5796975"/>
            <a:ext cx="1035348" cy="584775"/>
          </a:xfrm>
          <a:prstGeom prst="rect">
            <a:avLst/>
          </a:prstGeom>
          <a:noFill/>
        </p:spPr>
        <p:txBody>
          <a:bodyPr wrap="none" rtlCol="0">
            <a:spAutoFit/>
          </a:bodyPr>
          <a:lstStyle/>
          <a:p>
            <a:r>
              <a:rPr lang="en-US" sz="1600" dirty="0" smtClean="0"/>
              <a:t>Raw</a:t>
            </a:r>
          </a:p>
          <a:p>
            <a:r>
              <a:rPr lang="en-US" sz="1600" dirty="0" smtClean="0"/>
              <a:t>PET data</a:t>
            </a:r>
            <a:endParaRPr lang="en-US" sz="1600" dirty="0"/>
          </a:p>
        </p:txBody>
      </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600200"/>
            <a:ext cx="2771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019493" y="1154667"/>
            <a:ext cx="1595309" cy="369332"/>
          </a:xfrm>
          <a:prstGeom prst="rect">
            <a:avLst/>
          </a:prstGeom>
          <a:noFill/>
        </p:spPr>
        <p:txBody>
          <a:bodyPr wrap="none" rtlCol="0">
            <a:spAutoFit/>
          </a:bodyPr>
          <a:lstStyle/>
          <a:p>
            <a:r>
              <a:rPr lang="en-US" dirty="0" err="1" smtClean="0"/>
              <a:t>Espana</a:t>
            </a:r>
            <a:r>
              <a:rPr lang="en-US" dirty="0" smtClean="0"/>
              <a:t> et. al.</a:t>
            </a:r>
            <a:endParaRPr lang="en-US" dirty="0"/>
          </a:p>
        </p:txBody>
      </p:sp>
    </p:spTree>
    <p:extLst>
      <p:ext uri="{BB962C8B-B14F-4D97-AF65-F5344CB8AC3E}">
        <p14:creationId xmlns:p14="http://schemas.microsoft.com/office/powerpoint/2010/main" val="130943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libri" pitchFamily="34" charset="0"/>
                <a:cs typeface="Calibri" pitchFamily="34" charset="0"/>
              </a:rPr>
              <a:t>Materials &amp; </a:t>
            </a:r>
            <a:r>
              <a:rPr lang="en-US" dirty="0" smtClean="0">
                <a:latin typeface="Calibri" pitchFamily="34" charset="0"/>
                <a:cs typeface="Calibri" pitchFamily="34" charset="0"/>
              </a:rPr>
              <a:t>Methods</a:t>
            </a:r>
            <a:br>
              <a:rPr lang="en-US" dirty="0" smtClean="0">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endParaRPr lang="en-US" dirty="0"/>
          </a:p>
        </p:txBody>
      </p:sp>
      <p:pic>
        <p:nvPicPr>
          <p:cNvPr id="5" name="Picture 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2209800"/>
            <a:ext cx="2552700" cy="327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66938"/>
            <a:ext cx="2971800" cy="226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50" y="4722813"/>
            <a:ext cx="2847975" cy="213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내용 개체 틀 2"/>
          <p:cNvSpPr txBox="1">
            <a:spLocks/>
          </p:cNvSpPr>
          <p:nvPr/>
        </p:nvSpPr>
        <p:spPr>
          <a:xfrm>
            <a:off x="2438400" y="1935163"/>
            <a:ext cx="3733800" cy="4389437"/>
          </a:xfrm>
          <a:prstGeom prst="rect">
            <a:avLst/>
          </a:prstGeom>
        </p:spPr>
        <p:txBody>
          <a:bodyPr vert="horz">
            <a:normAutofit fontScale="925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US" altLang="ko-KR" dirty="0" smtClean="0">
                <a:latin typeface="Calibri" pitchFamily="34" charset="0"/>
                <a:cs typeface="Calibri" pitchFamily="34" charset="0"/>
              </a:rPr>
              <a:t>6 samples irradiated</a:t>
            </a:r>
          </a:p>
          <a:p>
            <a:pPr lvl="1"/>
            <a:r>
              <a:rPr lang="en-US" altLang="ko-KR" dirty="0" smtClean="0">
                <a:latin typeface="Calibri" pitchFamily="34" charset="0"/>
                <a:cs typeface="Calibri" pitchFamily="34" charset="0"/>
              </a:rPr>
              <a:t>C only</a:t>
            </a:r>
          </a:p>
          <a:p>
            <a:pPr lvl="1"/>
            <a:r>
              <a:rPr lang="en-US" altLang="ko-KR" dirty="0" smtClean="0">
                <a:latin typeface="Calibri" pitchFamily="34" charset="0"/>
                <a:cs typeface="Calibri" pitchFamily="34" charset="0"/>
              </a:rPr>
              <a:t>O only</a:t>
            </a:r>
          </a:p>
          <a:p>
            <a:pPr lvl="1"/>
            <a:r>
              <a:rPr lang="en-US" altLang="ko-KR" dirty="0" smtClean="0">
                <a:latin typeface="Calibri" pitchFamily="34" charset="0"/>
                <a:cs typeface="Calibri" pitchFamily="34" charset="0"/>
              </a:rPr>
              <a:t>C+O</a:t>
            </a:r>
          </a:p>
          <a:p>
            <a:pPr lvl="1"/>
            <a:r>
              <a:rPr lang="en-US" altLang="ko-KR" dirty="0" smtClean="0">
                <a:latin typeface="Calibri" pitchFamily="34" charset="0"/>
                <a:cs typeface="Calibri" pitchFamily="34" charset="0"/>
              </a:rPr>
              <a:t>C+N</a:t>
            </a:r>
          </a:p>
          <a:p>
            <a:pPr lvl="1"/>
            <a:r>
              <a:rPr lang="en-US" altLang="ko-KR" dirty="0" smtClean="0">
                <a:latin typeface="Calibri" pitchFamily="34" charset="0"/>
                <a:cs typeface="Calibri" pitchFamily="34" charset="0"/>
              </a:rPr>
              <a:t>O+N</a:t>
            </a:r>
          </a:p>
          <a:p>
            <a:pPr lvl="1"/>
            <a:r>
              <a:rPr lang="en-US" altLang="ko-KR" dirty="0" smtClean="0">
                <a:latin typeface="Calibri" pitchFamily="34" charset="0"/>
                <a:cs typeface="Calibri" pitchFamily="34" charset="0"/>
              </a:rPr>
              <a:t>C+O+N</a:t>
            </a:r>
          </a:p>
          <a:p>
            <a:r>
              <a:rPr lang="en-US" altLang="ko-KR" dirty="0" smtClean="0">
                <a:latin typeface="Calibri" pitchFamily="34" charset="0"/>
                <a:cs typeface="Calibri" pitchFamily="34" charset="0"/>
              </a:rPr>
              <a:t>Gamma counter used to measure time decay  after ~ 5 min delay</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052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143000"/>
            <a:ext cx="8229600" cy="1066800"/>
          </a:xfrm>
        </p:spPr>
        <p:txBody>
          <a:bodyPr>
            <a:normAutofit fontScale="90000"/>
          </a:bodyPr>
          <a:lstStyle/>
          <a:p>
            <a:r>
              <a:rPr lang="en-US" dirty="0" smtClean="0">
                <a:latin typeface="Calibri" pitchFamily="34" charset="0"/>
                <a:cs typeface="Calibri" pitchFamily="34" charset="0"/>
              </a:rPr>
              <a:t>Results</a:t>
            </a: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8" name="TextBox 7"/>
          <p:cNvSpPr txBox="1"/>
          <p:nvPr/>
        </p:nvSpPr>
        <p:spPr>
          <a:xfrm>
            <a:off x="1295399" y="6408180"/>
            <a:ext cx="5537017" cy="369332"/>
          </a:xfrm>
          <a:prstGeom prst="rect">
            <a:avLst/>
          </a:prstGeom>
          <a:noFill/>
        </p:spPr>
        <p:txBody>
          <a:bodyPr wrap="square" rtlCol="0">
            <a:spAutoFit/>
          </a:bodyPr>
          <a:lstStyle/>
          <a:p>
            <a:r>
              <a:rPr lang="en-US" dirty="0" smtClean="0"/>
              <a:t>116 MeV SOBP beam: Similar results obtained</a:t>
            </a:r>
            <a:endParaRPr lang="en-US"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1813470" y="3006209"/>
            <a:ext cx="5018947" cy="369332"/>
          </a:xfrm>
          <a:prstGeom prst="rect">
            <a:avLst/>
          </a:prstGeom>
          <a:noFill/>
        </p:spPr>
        <p:txBody>
          <a:bodyPr wrap="square" rtlCol="0">
            <a:spAutoFit/>
          </a:bodyPr>
          <a:lstStyle/>
          <a:p>
            <a:r>
              <a:rPr lang="en-US" dirty="0" smtClean="0"/>
              <a:t>116 MeV </a:t>
            </a:r>
            <a:r>
              <a:rPr lang="en-US" dirty="0" err="1" smtClean="0"/>
              <a:t>monoenergetic</a:t>
            </a:r>
            <a:r>
              <a:rPr lang="en-US" dirty="0" smtClean="0"/>
              <a:t> beam</a:t>
            </a:r>
            <a:endParaRPr lang="en-US" dirty="0"/>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0834" y="3467099"/>
            <a:ext cx="4623166" cy="2552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5" y="3390900"/>
            <a:ext cx="4595526"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srcRect/>
          <a:stretch>
            <a:fillRect/>
          </a:stretch>
        </p:blipFill>
        <p:spPr bwMode="auto">
          <a:xfrm>
            <a:off x="2590800" y="797567"/>
            <a:ext cx="5645297" cy="1758462"/>
          </a:xfrm>
          <a:prstGeom prst="rect">
            <a:avLst/>
          </a:prstGeom>
          <a:noFill/>
          <a:ln w="9525">
            <a:noFill/>
            <a:miter lim="800000"/>
            <a:headEnd/>
            <a:tailEnd/>
          </a:ln>
        </p:spPr>
      </p:pic>
    </p:spTree>
    <p:extLst>
      <p:ext uri="{BB962C8B-B14F-4D97-AF65-F5344CB8AC3E}">
        <p14:creationId xmlns:p14="http://schemas.microsoft.com/office/powerpoint/2010/main" val="183227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5" name="제목 1"/>
          <p:cNvSpPr txBox="1">
            <a:spLocks/>
          </p:cNvSpPr>
          <p:nvPr/>
        </p:nvSpPr>
        <p:spPr>
          <a:xfrm>
            <a:off x="457200" y="755233"/>
            <a:ext cx="8229600" cy="11430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altLang="ko-KR" dirty="0" smtClean="0">
                <a:latin typeface="Calibri" pitchFamily="34" charset="0"/>
                <a:cs typeface="Calibri" pitchFamily="34" charset="0"/>
              </a:rPr>
              <a:t>Results</a:t>
            </a:r>
            <a:endParaRPr lang="en-US" altLang="ko-KR" dirty="0">
              <a:latin typeface="Calibri" pitchFamily="34" charset="0"/>
              <a:cs typeface="Calibri" pitchFamily="34" charset="0"/>
            </a:endParaRPr>
          </a:p>
          <a:p>
            <a:endParaRPr lang="en-US" altLang="ko-KR" dirty="0">
              <a:latin typeface="Calibri" pitchFamily="34" charset="0"/>
              <a:cs typeface="Calibri"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26050"/>
            <a:ext cx="7771952" cy="253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p:cNvSpPr txBox="1">
            <a:spLocks/>
          </p:cNvSpPr>
          <p:nvPr/>
        </p:nvSpPr>
        <p:spPr bwMode="auto">
          <a:xfrm>
            <a:off x="457200" y="5029200"/>
            <a:ext cx="8229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Arial" pitchFamily="34" charset="0"/>
              </a:defRPr>
            </a:lvl1pPr>
            <a:lvl2pPr marL="639763" indent="-246063"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buClr>
                <a:srgbClr val="0BD0D9"/>
              </a:buClr>
              <a:buSzPct val="95000"/>
              <a:buFont typeface="Wingdings 2" pitchFamily="18" charset="2"/>
              <a:buChar char=""/>
            </a:pPr>
            <a:r>
              <a:rPr lang="en-US" sz="2600" dirty="0" smtClean="0">
                <a:latin typeface="Calibri" pitchFamily="34" charset="0"/>
                <a:cs typeface="Calibri" pitchFamily="34" charset="0"/>
              </a:rPr>
              <a:t>Larger </a:t>
            </a:r>
            <a:r>
              <a:rPr lang="en-US" sz="2600" dirty="0">
                <a:latin typeface="Calibri" pitchFamily="34" charset="0"/>
                <a:cs typeface="Calibri" pitchFamily="34" charset="0"/>
              </a:rPr>
              <a:t>errors are </a:t>
            </a:r>
            <a:r>
              <a:rPr lang="en-US" sz="2600" dirty="0" smtClean="0">
                <a:latin typeface="Calibri" pitchFamily="34" charset="0"/>
                <a:cs typeface="Calibri" pitchFamily="34" charset="0"/>
              </a:rPr>
              <a:t>due to…</a:t>
            </a:r>
            <a:endParaRPr lang="en-US" sz="2600" dirty="0">
              <a:latin typeface="Calibri" pitchFamily="34" charset="0"/>
              <a:cs typeface="Calibri" pitchFamily="34" charset="0"/>
            </a:endParaRPr>
          </a:p>
          <a:p>
            <a:pPr lvl="1" eaLnBrk="1" hangingPunct="1">
              <a:spcBef>
                <a:spcPct val="20000"/>
              </a:spcBef>
              <a:buClr>
                <a:schemeClr val="accent1"/>
              </a:buClr>
              <a:buSzPct val="85000"/>
              <a:buFont typeface="Wingdings 2" pitchFamily="18" charset="2"/>
              <a:buChar char=""/>
            </a:pPr>
            <a:r>
              <a:rPr lang="en-US" sz="2400" dirty="0" smtClean="0">
                <a:latin typeface="Calibri" pitchFamily="34" charset="0"/>
                <a:cs typeface="Calibri" pitchFamily="34" charset="0"/>
              </a:rPr>
              <a:t>Longer decay (~ 5 min)</a:t>
            </a:r>
            <a:r>
              <a:rPr lang="en-US" altLang="ko-KR" sz="2400" dirty="0" smtClean="0">
                <a:latin typeface="Calibri" pitchFamily="34" charset="0"/>
                <a:cs typeface="Calibri" pitchFamily="34" charset="0"/>
              </a:rPr>
              <a:t>.</a:t>
            </a:r>
            <a:endParaRPr lang="en-US" sz="2400" dirty="0">
              <a:latin typeface="Calibri" pitchFamily="34" charset="0"/>
              <a:cs typeface="Calibri" pitchFamily="34" charset="0"/>
            </a:endParaRPr>
          </a:p>
          <a:p>
            <a:pPr lvl="1" eaLnBrk="1" hangingPunct="1">
              <a:spcBef>
                <a:spcPct val="20000"/>
              </a:spcBef>
              <a:buClr>
                <a:schemeClr val="accent1"/>
              </a:buClr>
              <a:buSzPct val="85000"/>
              <a:buFont typeface="Wingdings 2" pitchFamily="18" charset="2"/>
              <a:buChar char=""/>
            </a:pPr>
            <a:r>
              <a:rPr lang="en-US" sz="2400" dirty="0" smtClean="0">
                <a:latin typeface="Calibri" pitchFamily="34" charset="0"/>
                <a:cs typeface="Calibri" pitchFamily="34" charset="0"/>
              </a:rPr>
              <a:t>Non simultaneous irradiation.</a:t>
            </a:r>
            <a:endParaRPr lang="en-US" sz="2400" dirty="0">
              <a:latin typeface="Calibri" pitchFamily="34" charset="0"/>
              <a:cs typeface="Calibri" pitchFamily="34" charset="0"/>
            </a:endParaRPr>
          </a:p>
          <a:p>
            <a:pPr lvl="1" eaLnBrk="1" hangingPunct="1">
              <a:spcBef>
                <a:spcPct val="20000"/>
              </a:spcBef>
              <a:buClr>
                <a:schemeClr val="accent1"/>
              </a:buClr>
              <a:buSzPct val="85000"/>
              <a:buFont typeface="Wingdings 2" pitchFamily="18" charset="2"/>
              <a:buChar char=""/>
            </a:pPr>
            <a:r>
              <a:rPr lang="en-US" sz="2400" dirty="0">
                <a:latin typeface="Calibri" pitchFamily="34" charset="0"/>
                <a:cs typeface="Calibri" pitchFamily="34" charset="0"/>
              </a:rPr>
              <a:t>Pure N14 sample not available.</a:t>
            </a:r>
          </a:p>
        </p:txBody>
      </p:sp>
      <p:pic>
        <p:nvPicPr>
          <p:cNvPr id="9"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76250"/>
            <a:ext cx="166141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0575" y="1053175"/>
            <a:ext cx="2214065" cy="1690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013" y="1143000"/>
            <a:ext cx="2121812" cy="159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9725" y="0"/>
            <a:ext cx="49911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27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6365</TotalTime>
  <Words>912</Words>
  <Application>Microsoft Office PowerPoint</Application>
  <PresentationFormat>On-screen Show (4:3)</PresentationFormat>
  <Paragraphs>136</Paragraphs>
  <Slides>13</Slides>
  <Notes>4</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Urban</vt:lpstr>
      <vt:lpstr>Obtaining Elemental Tissue Composition  of Proton Therapy Patients using PET  : A Pilot Study                    AAPM 2012,  Charlotte, NC</vt:lpstr>
      <vt:lpstr>Limitations of CT based proton planning  </vt:lpstr>
      <vt:lpstr>Limitations of Proton Treatment Verification using PET  </vt:lpstr>
      <vt:lpstr>Motivation</vt:lpstr>
      <vt:lpstr>Method: Tissue Element Decomposition   </vt:lpstr>
      <vt:lpstr>Materials &amp; Methods  </vt:lpstr>
      <vt:lpstr>Materials &amp; Methods  </vt:lpstr>
      <vt:lpstr>Results  </vt:lpstr>
      <vt:lpstr>PowerPoint Presentation</vt:lpstr>
      <vt:lpstr>Result    </vt:lpstr>
      <vt:lpstr>Conclusion </vt:lpstr>
      <vt:lpstr>Acknowledgement </vt:lpstr>
      <vt:lpstr>Thank you.</vt:lpstr>
    </vt:vector>
  </TitlesOfParts>
  <Company>M.D. Anderson Cancer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Feasibility of Obtaining Elemental Composition of Proton Irradiated Tissue Using PET</dc:title>
  <dc:creator>jcho2</dc:creator>
  <cp:lastModifiedBy>Cho,Jongmin</cp:lastModifiedBy>
  <cp:revision>411</cp:revision>
  <dcterms:created xsi:type="dcterms:W3CDTF">2011-09-21T15:46:32Z</dcterms:created>
  <dcterms:modified xsi:type="dcterms:W3CDTF">2012-08-15T15:59:52Z</dcterms:modified>
</cp:coreProperties>
</file>